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s/slide1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4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47.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0.png" ContentType="image/png"/>
  <Override PartName="/ppt/media/image27.png" ContentType="image/png"/>
  <Override PartName="/ppt/media/image26.png" ContentType="image/png"/>
  <Override PartName="/ppt/media/image28.png" ContentType="image/png"/>
  <Override PartName="/ppt/media/image25.png" ContentType="image/png"/>
  <Override PartName="/ppt/media/image31.png" ContentType="image/png"/>
  <Override PartName="/ppt/media/image22.png" ContentType="image/png"/>
  <Override PartName="/ppt/media/image24.png" ContentType="image/png"/>
  <Override PartName="/ppt/media/image21.png" ContentType="image/png"/>
  <Override PartName="/ppt/media/image20.png" ContentType="image/png"/>
  <Override PartName="/ppt/media/image19.png" ContentType="image/png"/>
  <Override PartName="/ppt/media/image17.png" ContentType="image/png"/>
  <Override PartName="/ppt/media/image14.png" ContentType="image/png"/>
  <Override PartName="/ppt/media/image16.png" ContentType="image/png"/>
  <Override PartName="/ppt/media/image13.png" ContentType="image/png"/>
  <Override PartName="/ppt/media/image23.png" ContentType="image/png"/>
  <Override PartName="/ppt/media/image12.png" ContentType="image/png"/>
  <Override PartName="/ppt/media/image10.png" ContentType="image/png"/>
  <Override PartName="/ppt/media/image9.png" ContentType="image/png"/>
  <Override PartName="/ppt/media/image15.png" ContentType="image/png"/>
  <Override PartName="/ppt/media/image29.png" ContentType="image/png"/>
  <Override PartName="/ppt/media/image8.png" ContentType="image/png"/>
  <Override PartName="/ppt/media/image6.png" ContentType="image/png"/>
  <Override PartName="/ppt/media/image5.png" ContentType="image/png"/>
  <Override PartName="/ppt/media/image18.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 name="PlaceHolder 1"/>
          <p:cNvSpPr>
            <a:spLocks noGrp="1"/>
          </p:cNvSpPr>
          <p:nvPr>
            <p:ph type="body"/>
          </p:nvPr>
        </p:nvSpPr>
        <p:spPr>
          <a:xfrm>
            <a:off x="756000" y="5078520"/>
            <a:ext cx="6047640" cy="4811040"/>
          </a:xfrm>
          <a:prstGeom prst="rect">
            <a:avLst/>
          </a:prstGeom>
        </p:spPr>
        <p:txBody>
          <a:bodyPr lIns="0" rIns="0" tIns="0" bIns="0"/>
          <a:p>
            <a:r>
              <a:rPr lang="en-GB" sz="2000">
                <a:latin typeface="Arial"/>
              </a:rPr>
              <a:t>Click to edit the notes format</a:t>
            </a:r>
            <a:endParaRPr/>
          </a:p>
        </p:txBody>
      </p:sp>
      <p:sp>
        <p:nvSpPr>
          <p:cNvPr id="145" name="PlaceHolder 2"/>
          <p:cNvSpPr>
            <a:spLocks noGrp="1"/>
          </p:cNvSpPr>
          <p:nvPr>
            <p:ph type="hdr"/>
          </p:nvPr>
        </p:nvSpPr>
        <p:spPr>
          <a:xfrm>
            <a:off x="0" y="0"/>
            <a:ext cx="3280680" cy="534240"/>
          </a:xfrm>
          <a:prstGeom prst="rect">
            <a:avLst/>
          </a:prstGeom>
        </p:spPr>
        <p:txBody>
          <a:bodyPr lIns="0" rIns="0" tIns="0" bIns="0"/>
          <a:p>
            <a:r>
              <a:rPr lang="en-GB" sz="1400">
                <a:latin typeface="Times New Roman"/>
              </a:rPr>
              <a:t>&lt;header&gt;</a:t>
            </a:r>
            <a:endParaRPr/>
          </a:p>
        </p:txBody>
      </p:sp>
      <p:sp>
        <p:nvSpPr>
          <p:cNvPr id="146" name="PlaceHolder 3"/>
          <p:cNvSpPr>
            <a:spLocks noGrp="1"/>
          </p:cNvSpPr>
          <p:nvPr>
            <p:ph type="dt"/>
          </p:nvPr>
        </p:nvSpPr>
        <p:spPr>
          <a:xfrm>
            <a:off x="4278960" y="0"/>
            <a:ext cx="3280680" cy="534240"/>
          </a:xfrm>
          <a:prstGeom prst="rect">
            <a:avLst/>
          </a:prstGeom>
        </p:spPr>
        <p:txBody>
          <a:bodyPr lIns="0" rIns="0" tIns="0" bIns="0"/>
          <a:p>
            <a:pPr algn="r"/>
            <a:r>
              <a:rPr lang="en-GB" sz="1400">
                <a:latin typeface="Times New Roman"/>
              </a:rPr>
              <a:t>&lt;date/time&gt;</a:t>
            </a:r>
            <a:endParaRPr/>
          </a:p>
        </p:txBody>
      </p:sp>
      <p:sp>
        <p:nvSpPr>
          <p:cNvPr id="147" name="PlaceHolder 4"/>
          <p:cNvSpPr>
            <a:spLocks noGrp="1"/>
          </p:cNvSpPr>
          <p:nvPr>
            <p:ph type="ftr"/>
          </p:nvPr>
        </p:nvSpPr>
        <p:spPr>
          <a:xfrm>
            <a:off x="0" y="10157400"/>
            <a:ext cx="3280680" cy="534240"/>
          </a:xfrm>
          <a:prstGeom prst="rect">
            <a:avLst/>
          </a:prstGeom>
        </p:spPr>
        <p:txBody>
          <a:bodyPr lIns="0" rIns="0" tIns="0" bIns="0" anchor="b"/>
          <a:p>
            <a:r>
              <a:rPr lang="en-GB" sz="1400">
                <a:latin typeface="Times New Roman"/>
              </a:rPr>
              <a:t>&lt;footer&gt;</a:t>
            </a:r>
            <a:endParaRPr/>
          </a:p>
        </p:txBody>
      </p:sp>
      <p:sp>
        <p:nvSpPr>
          <p:cNvPr id="148" name="PlaceHolder 5"/>
          <p:cNvSpPr>
            <a:spLocks noGrp="1"/>
          </p:cNvSpPr>
          <p:nvPr>
            <p:ph type="sldNum"/>
          </p:nvPr>
        </p:nvSpPr>
        <p:spPr>
          <a:xfrm>
            <a:off x="4278960" y="10157400"/>
            <a:ext cx="3280680" cy="534240"/>
          </a:xfrm>
          <a:prstGeom prst="rect">
            <a:avLst/>
          </a:prstGeom>
        </p:spPr>
        <p:txBody>
          <a:bodyPr lIns="0" rIns="0" tIns="0" bIns="0" anchor="b"/>
          <a:p>
            <a:pPr algn="r"/>
            <a:fld id="{1EBBF5E7-E146-4DD8-821F-C2B354942476}" type="slidenum">
              <a:rPr lang="en-GB"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PlaceHolder 1"/>
          <p:cNvSpPr>
            <a:spLocks noGrp="1"/>
          </p:cNvSpPr>
          <p:nvPr>
            <p:ph type="body"/>
          </p:nvPr>
        </p:nvSpPr>
        <p:spPr>
          <a:xfrm>
            <a:off x="755640" y="5078520"/>
            <a:ext cx="6048000" cy="4811400"/>
          </a:xfrm>
          <a:prstGeom prst="rect">
            <a:avLst/>
          </a:prstGeom>
        </p:spPr>
        <p:txBody>
          <a:bodyPr/>
          <a:p>
            <a:r>
              <a:rPr lang="en-GB" sz="2000">
                <a:latin typeface="Arial"/>
              </a:rPr>
              <a:t>Conclusions from S similar as from P, but more amplitude mismatch, which may indicate a contribution of melt/fluids</a:t>
            </a:r>
            <a:endParaRPr/>
          </a:p>
        </p:txBody>
      </p:sp>
      <p:sp>
        <p:nvSpPr>
          <p:cNvPr id="213" name="TextShape 2"/>
          <p:cNvSpPr txBox="1"/>
          <p:nvPr/>
        </p:nvSpPr>
        <p:spPr>
          <a:xfrm>
            <a:off x="4281480" y="10155240"/>
            <a:ext cx="3276360" cy="534600"/>
          </a:xfrm>
          <a:prstGeom prst="rect">
            <a:avLst/>
          </a:prstGeom>
        </p:spPr>
        <p:txBody>
          <a:bodyPr anchor="b"/>
          <a:p>
            <a:pPr algn="r">
              <a:lnSpc>
                <a:spcPct val="100000"/>
              </a:lnSpc>
            </a:pPr>
            <a:fld id="{063784EF-859F-4993-AE55-11B30A9E8EF4}" type="slidenum">
              <a:rPr lang="en-GB"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0" name="PlaceHolder 1"/>
          <p:cNvSpPr>
            <a:spLocks noGrp="1"/>
          </p:cNvSpPr>
          <p:nvPr>
            <p:ph type="body"/>
          </p:nvPr>
        </p:nvSpPr>
        <p:spPr>
          <a:xfrm>
            <a:off x="755640" y="5078520"/>
            <a:ext cx="6048000" cy="4811400"/>
          </a:xfrm>
          <a:prstGeom prst="rect">
            <a:avLst/>
          </a:prstGeom>
        </p:spPr>
        <p:txBody>
          <a:bodyPr/>
          <a:p>
            <a:r>
              <a:rPr lang="en-GB" sz="2000">
                <a:latin typeface="Arial"/>
              </a:rPr>
              <a:t>Complex low velocity structures below Afar-MER, similar in character as synthetic modelsof plumelets derived from a hot layer near the base of the transition zone.</a:t>
            </a:r>
            <a:endParaRPr/>
          </a:p>
        </p:txBody>
      </p:sp>
      <p:sp>
        <p:nvSpPr>
          <p:cNvPr id="201" name="TextShape 2"/>
          <p:cNvSpPr txBox="1"/>
          <p:nvPr/>
        </p:nvSpPr>
        <p:spPr>
          <a:xfrm>
            <a:off x="4281480" y="10155240"/>
            <a:ext cx="3276360" cy="534600"/>
          </a:xfrm>
          <a:prstGeom prst="rect">
            <a:avLst/>
          </a:prstGeom>
        </p:spPr>
        <p:txBody>
          <a:bodyPr anchor="b"/>
          <a:p>
            <a:pPr algn="r">
              <a:lnSpc>
                <a:spcPct val="100000"/>
              </a:lnSpc>
            </a:pPr>
            <a:fld id="{FCF8EA44-7D46-4827-A409-63C270D45C18}" type="slidenum">
              <a:rPr lang="en-GB" sz="1200">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PlaceHolder 1"/>
          <p:cNvSpPr>
            <a:spLocks noGrp="1"/>
          </p:cNvSpPr>
          <p:nvPr>
            <p:ph type="body"/>
          </p:nvPr>
        </p:nvSpPr>
        <p:spPr>
          <a:xfrm>
            <a:off x="755640" y="5078520"/>
            <a:ext cx="6048000" cy="4811400"/>
          </a:xfrm>
          <a:prstGeom prst="rect">
            <a:avLst/>
          </a:prstGeom>
        </p:spPr>
        <p:txBody>
          <a:bodyPr/>
          <a:p>
            <a:r>
              <a:rPr lang="en-GB" sz="2000">
                <a:latin typeface="Arial"/>
              </a:rPr>
              <a:t>Point: </a:t>
            </a:r>
            <a:r>
              <a:rPr lang="en-GB" sz="1200">
                <a:solidFill>
                  <a:srgbClr val="000000"/>
                </a:solidFill>
                <a:latin typeface="+mn-lt"/>
                <a:ea typeface="+mn-ea"/>
              </a:rPr>
              <a:t>A three plot comparison of the Rayleigh Benard (RB) convection for the Newtonian Arrhenius rheolgy, the equivalent non-Newtonian version, and our preferred hot layer destabilsiation model. In all of these models the Ra is the same, the hot base/hot layer temperature is the same. From this you can see that for the RB we get a field of mushrooms that are all similar, while for the destabilisation there is a time dependence. You can also see that non-Newtonian RB is no good, as the plume tails are so very thin.</a:t>
            </a:r>
            <a:endParaRPr/>
          </a:p>
        </p:txBody>
      </p:sp>
      <p:sp>
        <p:nvSpPr>
          <p:cNvPr id="203" name="TextShape 2"/>
          <p:cNvSpPr txBox="1"/>
          <p:nvPr/>
        </p:nvSpPr>
        <p:spPr>
          <a:xfrm>
            <a:off x="4281480" y="10155240"/>
            <a:ext cx="3276360" cy="534600"/>
          </a:xfrm>
          <a:prstGeom prst="rect">
            <a:avLst/>
          </a:prstGeom>
        </p:spPr>
        <p:txBody>
          <a:bodyPr anchor="b"/>
          <a:p>
            <a:pPr algn="r">
              <a:lnSpc>
                <a:spcPct val="100000"/>
              </a:lnSpc>
            </a:pPr>
            <a:fld id="{B5410A0C-0731-43AF-9FA9-169098A194EF}" type="slidenum">
              <a:rPr lang="en-GB" sz="1200">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PlaceHolder 1"/>
          <p:cNvSpPr>
            <a:spLocks noGrp="1"/>
          </p:cNvSpPr>
          <p:nvPr>
            <p:ph type="body"/>
          </p:nvPr>
        </p:nvSpPr>
        <p:spPr>
          <a:xfrm>
            <a:off x="755640" y="5078520"/>
            <a:ext cx="6048000" cy="4811400"/>
          </a:xfrm>
          <a:prstGeom prst="rect">
            <a:avLst/>
          </a:prstGeom>
        </p:spPr>
        <p:txBody>
          <a:bodyPr/>
          <a:p>
            <a:r>
              <a:rPr lang="en-GB" sz="1200">
                <a:solidFill>
                  <a:srgbClr val="000000"/>
                </a:solidFill>
                <a:latin typeface="+mn-lt"/>
                <a:ea typeface="+mn-ea"/>
              </a:rPr>
              <a:t>Two plots of wavelength vs. Ra. The wavelength is made dimensional by the depth of the box. I put in a guestimate for the wavelength of our observed low Vs zones, ~500km / 700km = 0.7. We can see that if the mantle is dominated by diffusion creep, and what we are seeing are plumes, we need a high Ra (low viscosity), but if dislocation creep dominates, the viscosity can be higher.</a:t>
            </a:r>
            <a:endParaRPr/>
          </a:p>
        </p:txBody>
      </p:sp>
      <p:sp>
        <p:nvSpPr>
          <p:cNvPr id="205" name="TextShape 2"/>
          <p:cNvSpPr txBox="1"/>
          <p:nvPr/>
        </p:nvSpPr>
        <p:spPr>
          <a:xfrm>
            <a:off x="4281480" y="10155240"/>
            <a:ext cx="3276360" cy="534600"/>
          </a:xfrm>
          <a:prstGeom prst="rect">
            <a:avLst/>
          </a:prstGeom>
        </p:spPr>
        <p:txBody>
          <a:bodyPr anchor="b"/>
          <a:p>
            <a:pPr algn="r">
              <a:lnSpc>
                <a:spcPct val="100000"/>
              </a:lnSpc>
            </a:pPr>
            <a:fld id="{2FF19C22-D1A4-4389-844F-217E4CEA2733}" type="slidenum">
              <a:rPr lang="en-GB" sz="1200">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PlaceHolder 1"/>
          <p:cNvSpPr>
            <a:spLocks noGrp="1"/>
          </p:cNvSpPr>
          <p:nvPr>
            <p:ph type="body"/>
          </p:nvPr>
        </p:nvSpPr>
        <p:spPr>
          <a:xfrm>
            <a:off x="755640" y="5078520"/>
            <a:ext cx="6048000" cy="4811400"/>
          </a:xfrm>
          <a:prstGeom prst="rect">
            <a:avLst/>
          </a:prstGeom>
        </p:spPr>
        <p:txBody>
          <a:bodyPr/>
          <a:p>
            <a:r>
              <a:rPr lang="en-GB" sz="1200">
                <a:solidFill>
                  <a:srgbClr val="000000"/>
                </a:solidFill>
                <a:latin typeface="+mn-lt"/>
                <a:ea typeface="+mn-ea"/>
              </a:rPr>
              <a:t>Two surface plots from or hot layer destabilising. (a) for the 3x3x1 100°C model and (b) 4x4x1 100°C model. Here we can see how the distribution changes (not so much) for the change in aspect ratio. However, the bigger box means we have three plumelets at a similar stage in evolution. The smaller box limits that to one.</a:t>
            </a:r>
            <a:endParaRPr/>
          </a:p>
        </p:txBody>
      </p:sp>
      <p:sp>
        <p:nvSpPr>
          <p:cNvPr id="207" name="TextShape 2"/>
          <p:cNvSpPr txBox="1"/>
          <p:nvPr/>
        </p:nvSpPr>
        <p:spPr>
          <a:xfrm>
            <a:off x="4281480" y="10155240"/>
            <a:ext cx="3276360" cy="534600"/>
          </a:xfrm>
          <a:prstGeom prst="rect">
            <a:avLst/>
          </a:prstGeom>
        </p:spPr>
        <p:txBody>
          <a:bodyPr anchor="b"/>
          <a:p>
            <a:pPr algn="r">
              <a:lnSpc>
                <a:spcPct val="100000"/>
              </a:lnSpc>
            </a:pPr>
            <a:fld id="{2F4F8293-03C2-439F-B3D0-93AEBEF9B1D4}" type="slidenum">
              <a:rPr lang="en-GB"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PlaceHolder 1"/>
          <p:cNvSpPr>
            <a:spLocks noGrp="1"/>
          </p:cNvSpPr>
          <p:nvPr>
            <p:ph type="body"/>
          </p:nvPr>
        </p:nvSpPr>
        <p:spPr>
          <a:xfrm>
            <a:off x="755640" y="5078520"/>
            <a:ext cx="6048000" cy="4811400"/>
          </a:xfrm>
          <a:prstGeom prst="rect">
            <a:avLst/>
          </a:prstGeom>
        </p:spPr>
        <p:txBody>
          <a:bodyPr/>
          <a:p>
            <a:r>
              <a:rPr lang="en-GB" sz="2000">
                <a:latin typeface="Arial"/>
              </a:rPr>
              <a:t>Nice figure. However need to include depth envelopes to convincingly make the point about amplitudes in the transition zone.</a:t>
            </a:r>
            <a:endParaRPr/>
          </a:p>
        </p:txBody>
      </p:sp>
      <p:sp>
        <p:nvSpPr>
          <p:cNvPr id="209" name="TextShape 2"/>
          <p:cNvSpPr txBox="1"/>
          <p:nvPr/>
        </p:nvSpPr>
        <p:spPr>
          <a:xfrm>
            <a:off x="4281480" y="10155240"/>
            <a:ext cx="3276360" cy="534600"/>
          </a:xfrm>
          <a:prstGeom prst="rect">
            <a:avLst/>
          </a:prstGeom>
        </p:spPr>
        <p:txBody>
          <a:bodyPr anchor="b"/>
          <a:p>
            <a:pPr algn="r">
              <a:lnSpc>
                <a:spcPct val="100000"/>
              </a:lnSpc>
            </a:pPr>
            <a:fld id="{3598C66F-6F1B-4A6F-BC3F-1B6C044A8B28}" type="slidenum">
              <a:rPr lang="en-GB"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 name="PlaceHolder 1"/>
          <p:cNvSpPr>
            <a:spLocks noGrp="1"/>
          </p:cNvSpPr>
          <p:nvPr>
            <p:ph type="body"/>
          </p:nvPr>
        </p:nvSpPr>
        <p:spPr>
          <a:xfrm>
            <a:off x="755640" y="5078520"/>
            <a:ext cx="6048000" cy="4811400"/>
          </a:xfrm>
          <a:prstGeom prst="rect">
            <a:avLst/>
          </a:prstGeom>
        </p:spPr>
        <p:txBody>
          <a:bodyPr/>
          <a:p>
            <a:r>
              <a:rPr lang="en-GB" sz="2000">
                <a:latin typeface="Arial"/>
              </a:rPr>
              <a:t>AFAR: Need significant anomaly shallow, and late-stage spread plume head would not show in undamped tomo</a:t>
            </a:r>
            <a:endParaRPr/>
          </a:p>
          <a:p>
            <a:r>
              <a:rPr lang="en-GB" sz="2000">
                <a:latin typeface="Arial"/>
              </a:rPr>
              <a:t>More laterally confined plume head, intermediate stage, works (under thin lithosphere), but this model does not have structure quite deep enough</a:t>
            </a:r>
            <a:endParaRPr/>
          </a:p>
          <a:p>
            <a:r>
              <a:rPr lang="en-GB" sz="2000">
                <a:latin typeface="Arial"/>
              </a:rPr>
              <a:t>Early stage plume too weak at most depth levels</a:t>
            </a:r>
            <a:endParaRPr/>
          </a:p>
        </p:txBody>
      </p:sp>
      <p:sp>
        <p:nvSpPr>
          <p:cNvPr id="211" name="TextShape 2"/>
          <p:cNvSpPr txBox="1"/>
          <p:nvPr/>
        </p:nvSpPr>
        <p:spPr>
          <a:xfrm>
            <a:off x="4281480" y="10155240"/>
            <a:ext cx="3276360" cy="534600"/>
          </a:xfrm>
          <a:prstGeom prst="rect">
            <a:avLst/>
          </a:prstGeom>
        </p:spPr>
        <p:txBody>
          <a:bodyPr anchor="b"/>
          <a:p>
            <a:pPr algn="r">
              <a:lnSpc>
                <a:spcPct val="100000"/>
              </a:lnSpc>
            </a:pPr>
            <a:fld id="{30027676-895E-43EB-B96A-05AE86377491}" type="slidenum">
              <a:rPr lang="en-GB"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24" name="PlaceHolder 2"/>
          <p:cNvSpPr>
            <a:spLocks noGrp="1"/>
          </p:cNvSpPr>
          <p:nvPr>
            <p:ph type="body"/>
          </p:nvPr>
        </p:nvSpPr>
        <p:spPr>
          <a:xfrm>
            <a:off x="838080" y="1825560"/>
            <a:ext cx="10514880" cy="2075040"/>
          </a:xfrm>
          <a:prstGeom prst="rect">
            <a:avLst/>
          </a:prstGeom>
        </p:spPr>
        <p:txBody>
          <a:bodyPr lIns="0" rIns="0" tIns="0" bIns="0"/>
          <a:p>
            <a:endParaRPr/>
          </a:p>
        </p:txBody>
      </p:sp>
      <p:sp>
        <p:nvSpPr>
          <p:cNvPr id="25" name="PlaceHolder 3"/>
          <p:cNvSpPr>
            <a:spLocks noGrp="1"/>
          </p:cNvSpPr>
          <p:nvPr>
            <p:ph type="body"/>
          </p:nvPr>
        </p:nvSpPr>
        <p:spPr>
          <a:xfrm>
            <a:off x="838080" y="4098240"/>
            <a:ext cx="10514880" cy="20750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27"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28"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29" name="PlaceHolder 4"/>
          <p:cNvSpPr>
            <a:spLocks noGrp="1"/>
          </p:cNvSpPr>
          <p:nvPr>
            <p:ph type="body"/>
          </p:nvPr>
        </p:nvSpPr>
        <p:spPr>
          <a:xfrm>
            <a:off x="6226200" y="4098240"/>
            <a:ext cx="5131080" cy="2075040"/>
          </a:xfrm>
          <a:prstGeom prst="rect">
            <a:avLst/>
          </a:prstGeom>
        </p:spPr>
        <p:txBody>
          <a:bodyPr lIns="0" rIns="0" tIns="0" bIns="0"/>
          <a:p>
            <a:endParaRPr/>
          </a:p>
        </p:txBody>
      </p:sp>
      <p:sp>
        <p:nvSpPr>
          <p:cNvPr id="30" name="PlaceHolder 5"/>
          <p:cNvSpPr>
            <a:spLocks noGrp="1"/>
          </p:cNvSpPr>
          <p:nvPr>
            <p:ph type="body"/>
          </p:nvPr>
        </p:nvSpPr>
        <p:spPr>
          <a:xfrm>
            <a:off x="838080" y="4098240"/>
            <a:ext cx="5131080" cy="20750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32" name="PlaceHolder 2"/>
          <p:cNvSpPr>
            <a:spLocks noGrp="1"/>
          </p:cNvSpPr>
          <p:nvPr>
            <p:ph type="body"/>
          </p:nvPr>
        </p:nvSpPr>
        <p:spPr>
          <a:xfrm>
            <a:off x="838080" y="1825560"/>
            <a:ext cx="10514880" cy="4350600"/>
          </a:xfrm>
          <a:prstGeom prst="rect">
            <a:avLst/>
          </a:prstGeom>
        </p:spPr>
        <p:txBody>
          <a:bodyPr lIns="0" rIns="0" tIns="0" bIns="0"/>
          <a:p>
            <a:endParaRPr/>
          </a:p>
        </p:txBody>
      </p:sp>
      <p:sp>
        <p:nvSpPr>
          <p:cNvPr id="33" name="PlaceHolder 3"/>
          <p:cNvSpPr>
            <a:spLocks noGrp="1"/>
          </p:cNvSpPr>
          <p:nvPr>
            <p:ph type="body"/>
          </p:nvPr>
        </p:nvSpPr>
        <p:spPr>
          <a:xfrm>
            <a:off x="838080" y="1825560"/>
            <a:ext cx="10514880" cy="4350600"/>
          </a:xfrm>
          <a:prstGeom prst="rect">
            <a:avLst/>
          </a:prstGeom>
        </p:spPr>
        <p:txBody>
          <a:bodyPr lIns="0" rIns="0" tIns="0" bIns="0"/>
          <a:p>
            <a:endParaRPr/>
          </a:p>
        </p:txBody>
      </p:sp>
      <p:pic>
        <p:nvPicPr>
          <p:cNvPr id="34" name="" descr=""/>
          <p:cNvPicPr/>
          <p:nvPr/>
        </p:nvPicPr>
        <p:blipFill>
          <a:blip r:embed="rId2"/>
          <a:stretch>
            <a:fillRect/>
          </a:stretch>
        </p:blipFill>
        <p:spPr>
          <a:xfrm>
            <a:off x="3369240" y="1825200"/>
            <a:ext cx="5452560" cy="4350600"/>
          </a:xfrm>
          <a:prstGeom prst="rect">
            <a:avLst/>
          </a:prstGeom>
          <a:ln>
            <a:noFill/>
          </a:ln>
        </p:spPr>
      </p:pic>
      <p:pic>
        <p:nvPicPr>
          <p:cNvPr id="35" name="" descr=""/>
          <p:cNvPicPr/>
          <p:nvPr/>
        </p:nvPicPr>
        <p:blipFill>
          <a:blip r:embed="rId3"/>
          <a:stretch>
            <a:fillRect/>
          </a:stretch>
        </p:blipFill>
        <p:spPr>
          <a:xfrm>
            <a:off x="3369240" y="1825200"/>
            <a:ext cx="5452560" cy="43506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39" name="PlaceHolder 2"/>
          <p:cNvSpPr>
            <a:spLocks noGrp="1"/>
          </p:cNvSpPr>
          <p:nvPr>
            <p:ph type="subTitle"/>
          </p:nvPr>
        </p:nvSpPr>
        <p:spPr>
          <a:xfrm>
            <a:off x="838080" y="1825560"/>
            <a:ext cx="10514880" cy="435096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41" name="PlaceHolder 2"/>
          <p:cNvSpPr>
            <a:spLocks noGrp="1"/>
          </p:cNvSpPr>
          <p:nvPr>
            <p:ph type="body"/>
          </p:nvPr>
        </p:nvSpPr>
        <p:spPr>
          <a:xfrm>
            <a:off x="838080" y="1825560"/>
            <a:ext cx="10514880" cy="435060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43" name="PlaceHolder 2"/>
          <p:cNvSpPr>
            <a:spLocks noGrp="1"/>
          </p:cNvSpPr>
          <p:nvPr>
            <p:ph type="body"/>
          </p:nvPr>
        </p:nvSpPr>
        <p:spPr>
          <a:xfrm>
            <a:off x="838080" y="1825560"/>
            <a:ext cx="5131080" cy="4350600"/>
          </a:xfrm>
          <a:prstGeom prst="rect">
            <a:avLst/>
          </a:prstGeom>
        </p:spPr>
        <p:txBody>
          <a:bodyPr lIns="0" rIns="0" tIns="0" bIns="0"/>
          <a:p>
            <a:endParaRPr/>
          </a:p>
        </p:txBody>
      </p:sp>
      <p:sp>
        <p:nvSpPr>
          <p:cNvPr id="44" name="PlaceHolder 3"/>
          <p:cNvSpPr>
            <a:spLocks noGrp="1"/>
          </p:cNvSpPr>
          <p:nvPr>
            <p:ph type="body"/>
          </p:nvPr>
        </p:nvSpPr>
        <p:spPr>
          <a:xfrm>
            <a:off x="6226200" y="1825560"/>
            <a:ext cx="5131080" cy="435060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838080" y="365040"/>
            <a:ext cx="10514880" cy="1325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838080" y="365040"/>
            <a:ext cx="10514880" cy="614448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48"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49" name="PlaceHolder 3"/>
          <p:cNvSpPr>
            <a:spLocks noGrp="1"/>
          </p:cNvSpPr>
          <p:nvPr>
            <p:ph type="body"/>
          </p:nvPr>
        </p:nvSpPr>
        <p:spPr>
          <a:xfrm>
            <a:off x="838080" y="4098240"/>
            <a:ext cx="5131080" cy="2075040"/>
          </a:xfrm>
          <a:prstGeom prst="rect">
            <a:avLst/>
          </a:prstGeom>
        </p:spPr>
        <p:txBody>
          <a:bodyPr lIns="0" rIns="0" tIns="0" bIns="0"/>
          <a:p>
            <a:endParaRPr/>
          </a:p>
        </p:txBody>
      </p:sp>
      <p:sp>
        <p:nvSpPr>
          <p:cNvPr id="50" name="PlaceHolder 4"/>
          <p:cNvSpPr>
            <a:spLocks noGrp="1"/>
          </p:cNvSpPr>
          <p:nvPr>
            <p:ph type="body"/>
          </p:nvPr>
        </p:nvSpPr>
        <p:spPr>
          <a:xfrm>
            <a:off x="6226200" y="1825560"/>
            <a:ext cx="5131080" cy="435060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3" name="PlaceHolder 2"/>
          <p:cNvSpPr>
            <a:spLocks noGrp="1"/>
          </p:cNvSpPr>
          <p:nvPr>
            <p:ph type="subTitle"/>
          </p:nvPr>
        </p:nvSpPr>
        <p:spPr>
          <a:xfrm>
            <a:off x="838080" y="1825560"/>
            <a:ext cx="10514880" cy="435096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52" name="PlaceHolder 2"/>
          <p:cNvSpPr>
            <a:spLocks noGrp="1"/>
          </p:cNvSpPr>
          <p:nvPr>
            <p:ph type="body"/>
          </p:nvPr>
        </p:nvSpPr>
        <p:spPr>
          <a:xfrm>
            <a:off x="838080" y="1825560"/>
            <a:ext cx="5131080" cy="4350600"/>
          </a:xfrm>
          <a:prstGeom prst="rect">
            <a:avLst/>
          </a:prstGeom>
        </p:spPr>
        <p:txBody>
          <a:bodyPr lIns="0" rIns="0" tIns="0" bIns="0"/>
          <a:p>
            <a:endParaRPr/>
          </a:p>
        </p:txBody>
      </p:sp>
      <p:sp>
        <p:nvSpPr>
          <p:cNvPr id="53"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54" name="PlaceHolder 4"/>
          <p:cNvSpPr>
            <a:spLocks noGrp="1"/>
          </p:cNvSpPr>
          <p:nvPr>
            <p:ph type="body"/>
          </p:nvPr>
        </p:nvSpPr>
        <p:spPr>
          <a:xfrm>
            <a:off x="6226200" y="4098240"/>
            <a:ext cx="5131080" cy="20750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57"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58" name="PlaceHolder 4"/>
          <p:cNvSpPr>
            <a:spLocks noGrp="1"/>
          </p:cNvSpPr>
          <p:nvPr>
            <p:ph type="body"/>
          </p:nvPr>
        </p:nvSpPr>
        <p:spPr>
          <a:xfrm>
            <a:off x="838080" y="4098240"/>
            <a:ext cx="10514880" cy="20750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60" name="PlaceHolder 2"/>
          <p:cNvSpPr>
            <a:spLocks noGrp="1"/>
          </p:cNvSpPr>
          <p:nvPr>
            <p:ph type="body"/>
          </p:nvPr>
        </p:nvSpPr>
        <p:spPr>
          <a:xfrm>
            <a:off x="838080" y="1825560"/>
            <a:ext cx="10514880" cy="2075040"/>
          </a:xfrm>
          <a:prstGeom prst="rect">
            <a:avLst/>
          </a:prstGeom>
        </p:spPr>
        <p:txBody>
          <a:bodyPr lIns="0" rIns="0" tIns="0" bIns="0"/>
          <a:p>
            <a:endParaRPr/>
          </a:p>
        </p:txBody>
      </p:sp>
      <p:sp>
        <p:nvSpPr>
          <p:cNvPr id="61" name="PlaceHolder 3"/>
          <p:cNvSpPr>
            <a:spLocks noGrp="1"/>
          </p:cNvSpPr>
          <p:nvPr>
            <p:ph type="body"/>
          </p:nvPr>
        </p:nvSpPr>
        <p:spPr>
          <a:xfrm>
            <a:off x="838080" y="4098240"/>
            <a:ext cx="10514880" cy="20750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63"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64"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65" name="PlaceHolder 4"/>
          <p:cNvSpPr>
            <a:spLocks noGrp="1"/>
          </p:cNvSpPr>
          <p:nvPr>
            <p:ph type="body"/>
          </p:nvPr>
        </p:nvSpPr>
        <p:spPr>
          <a:xfrm>
            <a:off x="6226200" y="4098240"/>
            <a:ext cx="5131080" cy="2075040"/>
          </a:xfrm>
          <a:prstGeom prst="rect">
            <a:avLst/>
          </a:prstGeom>
        </p:spPr>
        <p:txBody>
          <a:bodyPr lIns="0" rIns="0" tIns="0" bIns="0"/>
          <a:p>
            <a:endParaRPr/>
          </a:p>
        </p:txBody>
      </p:sp>
      <p:sp>
        <p:nvSpPr>
          <p:cNvPr id="66" name="PlaceHolder 5"/>
          <p:cNvSpPr>
            <a:spLocks noGrp="1"/>
          </p:cNvSpPr>
          <p:nvPr>
            <p:ph type="body"/>
          </p:nvPr>
        </p:nvSpPr>
        <p:spPr>
          <a:xfrm>
            <a:off x="838080" y="4098240"/>
            <a:ext cx="5131080" cy="20750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68" name="PlaceHolder 2"/>
          <p:cNvSpPr>
            <a:spLocks noGrp="1"/>
          </p:cNvSpPr>
          <p:nvPr>
            <p:ph type="body"/>
          </p:nvPr>
        </p:nvSpPr>
        <p:spPr>
          <a:xfrm>
            <a:off x="838080" y="1825560"/>
            <a:ext cx="10514880" cy="4350600"/>
          </a:xfrm>
          <a:prstGeom prst="rect">
            <a:avLst/>
          </a:prstGeom>
        </p:spPr>
        <p:txBody>
          <a:bodyPr lIns="0" rIns="0" tIns="0" bIns="0"/>
          <a:p>
            <a:endParaRPr/>
          </a:p>
        </p:txBody>
      </p:sp>
      <p:sp>
        <p:nvSpPr>
          <p:cNvPr id="69" name="PlaceHolder 3"/>
          <p:cNvSpPr>
            <a:spLocks noGrp="1"/>
          </p:cNvSpPr>
          <p:nvPr>
            <p:ph type="body"/>
          </p:nvPr>
        </p:nvSpPr>
        <p:spPr>
          <a:xfrm>
            <a:off x="838080" y="1825560"/>
            <a:ext cx="10514880" cy="4350600"/>
          </a:xfrm>
          <a:prstGeom prst="rect">
            <a:avLst/>
          </a:prstGeom>
        </p:spPr>
        <p:txBody>
          <a:bodyPr lIns="0" rIns="0" tIns="0" bIns="0"/>
          <a:p>
            <a:endParaRPr/>
          </a:p>
        </p:txBody>
      </p:sp>
      <p:pic>
        <p:nvPicPr>
          <p:cNvPr id="70" name="" descr=""/>
          <p:cNvPicPr/>
          <p:nvPr/>
        </p:nvPicPr>
        <p:blipFill>
          <a:blip r:embed="rId2"/>
          <a:stretch>
            <a:fillRect/>
          </a:stretch>
        </p:blipFill>
        <p:spPr>
          <a:xfrm>
            <a:off x="3369240" y="1825200"/>
            <a:ext cx="5452560" cy="4350600"/>
          </a:xfrm>
          <a:prstGeom prst="rect">
            <a:avLst/>
          </a:prstGeom>
          <a:ln>
            <a:noFill/>
          </a:ln>
        </p:spPr>
      </p:pic>
      <p:pic>
        <p:nvPicPr>
          <p:cNvPr id="71" name="" descr=""/>
          <p:cNvPicPr/>
          <p:nvPr/>
        </p:nvPicPr>
        <p:blipFill>
          <a:blip r:embed="rId3"/>
          <a:stretch>
            <a:fillRect/>
          </a:stretch>
        </p:blipFill>
        <p:spPr>
          <a:xfrm>
            <a:off x="3369240" y="1825200"/>
            <a:ext cx="5452560" cy="435060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75" name="PlaceHolder 2"/>
          <p:cNvSpPr>
            <a:spLocks noGrp="1"/>
          </p:cNvSpPr>
          <p:nvPr>
            <p:ph type="subTitle"/>
          </p:nvPr>
        </p:nvSpPr>
        <p:spPr>
          <a:xfrm>
            <a:off x="838080" y="1825560"/>
            <a:ext cx="10514880" cy="435096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77" name="PlaceHolder 2"/>
          <p:cNvSpPr>
            <a:spLocks noGrp="1"/>
          </p:cNvSpPr>
          <p:nvPr>
            <p:ph type="body"/>
          </p:nvPr>
        </p:nvSpPr>
        <p:spPr>
          <a:xfrm>
            <a:off x="838080" y="1825560"/>
            <a:ext cx="10514880" cy="435060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79" name="PlaceHolder 2"/>
          <p:cNvSpPr>
            <a:spLocks noGrp="1"/>
          </p:cNvSpPr>
          <p:nvPr>
            <p:ph type="body"/>
          </p:nvPr>
        </p:nvSpPr>
        <p:spPr>
          <a:xfrm>
            <a:off x="838080" y="1825560"/>
            <a:ext cx="5131080" cy="4350600"/>
          </a:xfrm>
          <a:prstGeom prst="rect">
            <a:avLst/>
          </a:prstGeom>
        </p:spPr>
        <p:txBody>
          <a:bodyPr lIns="0" rIns="0" tIns="0" bIns="0"/>
          <a:p>
            <a:endParaRPr/>
          </a:p>
        </p:txBody>
      </p:sp>
      <p:sp>
        <p:nvSpPr>
          <p:cNvPr id="80" name="PlaceHolder 3"/>
          <p:cNvSpPr>
            <a:spLocks noGrp="1"/>
          </p:cNvSpPr>
          <p:nvPr>
            <p:ph type="body"/>
          </p:nvPr>
        </p:nvSpPr>
        <p:spPr>
          <a:xfrm>
            <a:off x="6226200" y="1825560"/>
            <a:ext cx="5131080" cy="435060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552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5" name="PlaceHolder 2"/>
          <p:cNvSpPr>
            <a:spLocks noGrp="1"/>
          </p:cNvSpPr>
          <p:nvPr>
            <p:ph type="body"/>
          </p:nvPr>
        </p:nvSpPr>
        <p:spPr>
          <a:xfrm>
            <a:off x="838080" y="1825560"/>
            <a:ext cx="10514880" cy="435060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838080" y="365040"/>
            <a:ext cx="10514880" cy="614448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84"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85" name="PlaceHolder 3"/>
          <p:cNvSpPr>
            <a:spLocks noGrp="1"/>
          </p:cNvSpPr>
          <p:nvPr>
            <p:ph type="body"/>
          </p:nvPr>
        </p:nvSpPr>
        <p:spPr>
          <a:xfrm>
            <a:off x="838080" y="4098240"/>
            <a:ext cx="5131080" cy="2075040"/>
          </a:xfrm>
          <a:prstGeom prst="rect">
            <a:avLst/>
          </a:prstGeom>
        </p:spPr>
        <p:txBody>
          <a:bodyPr lIns="0" rIns="0" tIns="0" bIns="0"/>
          <a:p>
            <a:endParaRPr/>
          </a:p>
        </p:txBody>
      </p:sp>
      <p:sp>
        <p:nvSpPr>
          <p:cNvPr id="86" name="PlaceHolder 4"/>
          <p:cNvSpPr>
            <a:spLocks noGrp="1"/>
          </p:cNvSpPr>
          <p:nvPr>
            <p:ph type="body"/>
          </p:nvPr>
        </p:nvSpPr>
        <p:spPr>
          <a:xfrm>
            <a:off x="6226200" y="1825560"/>
            <a:ext cx="5131080" cy="435060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88" name="PlaceHolder 2"/>
          <p:cNvSpPr>
            <a:spLocks noGrp="1"/>
          </p:cNvSpPr>
          <p:nvPr>
            <p:ph type="body"/>
          </p:nvPr>
        </p:nvSpPr>
        <p:spPr>
          <a:xfrm>
            <a:off x="838080" y="1825560"/>
            <a:ext cx="5131080" cy="4350600"/>
          </a:xfrm>
          <a:prstGeom prst="rect">
            <a:avLst/>
          </a:prstGeom>
        </p:spPr>
        <p:txBody>
          <a:bodyPr lIns="0" rIns="0" tIns="0" bIns="0"/>
          <a:p>
            <a:endParaRPr/>
          </a:p>
        </p:txBody>
      </p:sp>
      <p:sp>
        <p:nvSpPr>
          <p:cNvPr id="89"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90" name="PlaceHolder 4"/>
          <p:cNvSpPr>
            <a:spLocks noGrp="1"/>
          </p:cNvSpPr>
          <p:nvPr>
            <p:ph type="body"/>
          </p:nvPr>
        </p:nvSpPr>
        <p:spPr>
          <a:xfrm>
            <a:off x="6226200" y="4098240"/>
            <a:ext cx="5131080" cy="20750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92"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93"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94" name="PlaceHolder 4"/>
          <p:cNvSpPr>
            <a:spLocks noGrp="1"/>
          </p:cNvSpPr>
          <p:nvPr>
            <p:ph type="body"/>
          </p:nvPr>
        </p:nvSpPr>
        <p:spPr>
          <a:xfrm>
            <a:off x="838080" y="4098240"/>
            <a:ext cx="10514880" cy="20750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96" name="PlaceHolder 2"/>
          <p:cNvSpPr>
            <a:spLocks noGrp="1"/>
          </p:cNvSpPr>
          <p:nvPr>
            <p:ph type="body"/>
          </p:nvPr>
        </p:nvSpPr>
        <p:spPr>
          <a:xfrm>
            <a:off x="838080" y="1825560"/>
            <a:ext cx="10514880" cy="2075040"/>
          </a:xfrm>
          <a:prstGeom prst="rect">
            <a:avLst/>
          </a:prstGeom>
        </p:spPr>
        <p:txBody>
          <a:bodyPr lIns="0" rIns="0" tIns="0" bIns="0"/>
          <a:p>
            <a:endParaRPr/>
          </a:p>
        </p:txBody>
      </p:sp>
      <p:sp>
        <p:nvSpPr>
          <p:cNvPr id="97" name="PlaceHolder 3"/>
          <p:cNvSpPr>
            <a:spLocks noGrp="1"/>
          </p:cNvSpPr>
          <p:nvPr>
            <p:ph type="body"/>
          </p:nvPr>
        </p:nvSpPr>
        <p:spPr>
          <a:xfrm>
            <a:off x="838080" y="4098240"/>
            <a:ext cx="10514880" cy="20750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99"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100"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101" name="PlaceHolder 4"/>
          <p:cNvSpPr>
            <a:spLocks noGrp="1"/>
          </p:cNvSpPr>
          <p:nvPr>
            <p:ph type="body"/>
          </p:nvPr>
        </p:nvSpPr>
        <p:spPr>
          <a:xfrm>
            <a:off x="6226200" y="4098240"/>
            <a:ext cx="5131080" cy="2075040"/>
          </a:xfrm>
          <a:prstGeom prst="rect">
            <a:avLst/>
          </a:prstGeom>
        </p:spPr>
        <p:txBody>
          <a:bodyPr lIns="0" rIns="0" tIns="0" bIns="0"/>
          <a:p>
            <a:endParaRPr/>
          </a:p>
        </p:txBody>
      </p:sp>
      <p:sp>
        <p:nvSpPr>
          <p:cNvPr id="102" name="PlaceHolder 5"/>
          <p:cNvSpPr>
            <a:spLocks noGrp="1"/>
          </p:cNvSpPr>
          <p:nvPr>
            <p:ph type="body"/>
          </p:nvPr>
        </p:nvSpPr>
        <p:spPr>
          <a:xfrm>
            <a:off x="838080" y="4098240"/>
            <a:ext cx="5131080" cy="20750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04" name="PlaceHolder 2"/>
          <p:cNvSpPr>
            <a:spLocks noGrp="1"/>
          </p:cNvSpPr>
          <p:nvPr>
            <p:ph type="body"/>
          </p:nvPr>
        </p:nvSpPr>
        <p:spPr>
          <a:xfrm>
            <a:off x="838080" y="1825560"/>
            <a:ext cx="10514880" cy="4350600"/>
          </a:xfrm>
          <a:prstGeom prst="rect">
            <a:avLst/>
          </a:prstGeom>
        </p:spPr>
        <p:txBody>
          <a:bodyPr lIns="0" rIns="0" tIns="0" bIns="0"/>
          <a:p>
            <a:endParaRPr/>
          </a:p>
        </p:txBody>
      </p:sp>
      <p:sp>
        <p:nvSpPr>
          <p:cNvPr id="105" name="PlaceHolder 3"/>
          <p:cNvSpPr>
            <a:spLocks noGrp="1"/>
          </p:cNvSpPr>
          <p:nvPr>
            <p:ph type="body"/>
          </p:nvPr>
        </p:nvSpPr>
        <p:spPr>
          <a:xfrm>
            <a:off x="838080" y="1825560"/>
            <a:ext cx="10514880" cy="4350600"/>
          </a:xfrm>
          <a:prstGeom prst="rect">
            <a:avLst/>
          </a:prstGeom>
        </p:spPr>
        <p:txBody>
          <a:bodyPr lIns="0" rIns="0" tIns="0" bIns="0"/>
          <a:p>
            <a:endParaRPr/>
          </a:p>
        </p:txBody>
      </p:sp>
      <p:pic>
        <p:nvPicPr>
          <p:cNvPr id="106" name="" descr=""/>
          <p:cNvPicPr/>
          <p:nvPr/>
        </p:nvPicPr>
        <p:blipFill>
          <a:blip r:embed="rId2"/>
          <a:stretch>
            <a:fillRect/>
          </a:stretch>
        </p:blipFill>
        <p:spPr>
          <a:xfrm>
            <a:off x="3369240" y="1825200"/>
            <a:ext cx="5452560" cy="4350600"/>
          </a:xfrm>
          <a:prstGeom prst="rect">
            <a:avLst/>
          </a:prstGeom>
          <a:ln>
            <a:noFill/>
          </a:ln>
        </p:spPr>
      </p:pic>
      <p:pic>
        <p:nvPicPr>
          <p:cNvPr id="107" name="" descr=""/>
          <p:cNvPicPr/>
          <p:nvPr/>
        </p:nvPicPr>
        <p:blipFill>
          <a:blip r:embed="rId3"/>
          <a:stretch>
            <a:fillRect/>
          </a:stretch>
        </p:blipFill>
        <p:spPr>
          <a:xfrm>
            <a:off x="3369240" y="1825200"/>
            <a:ext cx="5452560" cy="435060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11" name="PlaceHolder 2"/>
          <p:cNvSpPr>
            <a:spLocks noGrp="1"/>
          </p:cNvSpPr>
          <p:nvPr>
            <p:ph type="subTitle"/>
          </p:nvPr>
        </p:nvSpPr>
        <p:spPr>
          <a:xfrm>
            <a:off x="838080" y="1825560"/>
            <a:ext cx="10514880" cy="435096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13" name="PlaceHolder 2"/>
          <p:cNvSpPr>
            <a:spLocks noGrp="1"/>
          </p:cNvSpPr>
          <p:nvPr>
            <p:ph type="body"/>
          </p:nvPr>
        </p:nvSpPr>
        <p:spPr>
          <a:xfrm>
            <a:off x="838080" y="1825560"/>
            <a:ext cx="10514880" cy="435060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7" name="PlaceHolder 2"/>
          <p:cNvSpPr>
            <a:spLocks noGrp="1"/>
          </p:cNvSpPr>
          <p:nvPr>
            <p:ph type="body"/>
          </p:nvPr>
        </p:nvSpPr>
        <p:spPr>
          <a:xfrm>
            <a:off x="838080" y="1825560"/>
            <a:ext cx="5131080" cy="4350600"/>
          </a:xfrm>
          <a:prstGeom prst="rect">
            <a:avLst/>
          </a:prstGeom>
        </p:spPr>
        <p:txBody>
          <a:bodyPr lIns="0" rIns="0" tIns="0" bIns="0"/>
          <a:p>
            <a:endParaRPr/>
          </a:p>
        </p:txBody>
      </p:sp>
      <p:sp>
        <p:nvSpPr>
          <p:cNvPr id="8" name="PlaceHolder 3"/>
          <p:cNvSpPr>
            <a:spLocks noGrp="1"/>
          </p:cNvSpPr>
          <p:nvPr>
            <p:ph type="body"/>
          </p:nvPr>
        </p:nvSpPr>
        <p:spPr>
          <a:xfrm>
            <a:off x="6226200" y="1825560"/>
            <a:ext cx="5131080" cy="435060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15" name="PlaceHolder 2"/>
          <p:cNvSpPr>
            <a:spLocks noGrp="1"/>
          </p:cNvSpPr>
          <p:nvPr>
            <p:ph type="body"/>
          </p:nvPr>
        </p:nvSpPr>
        <p:spPr>
          <a:xfrm>
            <a:off x="838080" y="1825560"/>
            <a:ext cx="5131080" cy="4350600"/>
          </a:xfrm>
          <a:prstGeom prst="rect">
            <a:avLst/>
          </a:prstGeom>
        </p:spPr>
        <p:txBody>
          <a:bodyPr lIns="0" rIns="0" tIns="0" bIns="0"/>
          <a:p>
            <a:endParaRPr/>
          </a:p>
        </p:txBody>
      </p:sp>
      <p:sp>
        <p:nvSpPr>
          <p:cNvPr id="116" name="PlaceHolder 3"/>
          <p:cNvSpPr>
            <a:spLocks noGrp="1"/>
          </p:cNvSpPr>
          <p:nvPr>
            <p:ph type="body"/>
          </p:nvPr>
        </p:nvSpPr>
        <p:spPr>
          <a:xfrm>
            <a:off x="6226200" y="1825560"/>
            <a:ext cx="5131080" cy="435060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4880" cy="132552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838080" y="365040"/>
            <a:ext cx="10514880" cy="614448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20"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121" name="PlaceHolder 3"/>
          <p:cNvSpPr>
            <a:spLocks noGrp="1"/>
          </p:cNvSpPr>
          <p:nvPr>
            <p:ph type="body"/>
          </p:nvPr>
        </p:nvSpPr>
        <p:spPr>
          <a:xfrm>
            <a:off x="838080" y="4098240"/>
            <a:ext cx="5131080" cy="2075040"/>
          </a:xfrm>
          <a:prstGeom prst="rect">
            <a:avLst/>
          </a:prstGeom>
        </p:spPr>
        <p:txBody>
          <a:bodyPr lIns="0" rIns="0" tIns="0" bIns="0"/>
          <a:p>
            <a:endParaRPr/>
          </a:p>
        </p:txBody>
      </p:sp>
      <p:sp>
        <p:nvSpPr>
          <p:cNvPr id="122" name="PlaceHolder 4"/>
          <p:cNvSpPr>
            <a:spLocks noGrp="1"/>
          </p:cNvSpPr>
          <p:nvPr>
            <p:ph type="body"/>
          </p:nvPr>
        </p:nvSpPr>
        <p:spPr>
          <a:xfrm>
            <a:off x="6226200" y="1825560"/>
            <a:ext cx="5131080" cy="435060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24" name="PlaceHolder 2"/>
          <p:cNvSpPr>
            <a:spLocks noGrp="1"/>
          </p:cNvSpPr>
          <p:nvPr>
            <p:ph type="body"/>
          </p:nvPr>
        </p:nvSpPr>
        <p:spPr>
          <a:xfrm>
            <a:off x="838080" y="1825560"/>
            <a:ext cx="5131080" cy="4350600"/>
          </a:xfrm>
          <a:prstGeom prst="rect">
            <a:avLst/>
          </a:prstGeom>
        </p:spPr>
        <p:txBody>
          <a:bodyPr lIns="0" rIns="0" tIns="0" bIns="0"/>
          <a:p>
            <a:endParaRPr/>
          </a:p>
        </p:txBody>
      </p:sp>
      <p:sp>
        <p:nvSpPr>
          <p:cNvPr id="125"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126" name="PlaceHolder 4"/>
          <p:cNvSpPr>
            <a:spLocks noGrp="1"/>
          </p:cNvSpPr>
          <p:nvPr>
            <p:ph type="body"/>
          </p:nvPr>
        </p:nvSpPr>
        <p:spPr>
          <a:xfrm>
            <a:off x="6226200" y="4098240"/>
            <a:ext cx="5131080" cy="20750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28"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129"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130" name="PlaceHolder 4"/>
          <p:cNvSpPr>
            <a:spLocks noGrp="1"/>
          </p:cNvSpPr>
          <p:nvPr>
            <p:ph type="body"/>
          </p:nvPr>
        </p:nvSpPr>
        <p:spPr>
          <a:xfrm>
            <a:off x="838080" y="4098240"/>
            <a:ext cx="10514880" cy="20750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32" name="PlaceHolder 2"/>
          <p:cNvSpPr>
            <a:spLocks noGrp="1"/>
          </p:cNvSpPr>
          <p:nvPr>
            <p:ph type="body"/>
          </p:nvPr>
        </p:nvSpPr>
        <p:spPr>
          <a:xfrm>
            <a:off x="838080" y="1825560"/>
            <a:ext cx="10514880" cy="2075040"/>
          </a:xfrm>
          <a:prstGeom prst="rect">
            <a:avLst/>
          </a:prstGeom>
        </p:spPr>
        <p:txBody>
          <a:bodyPr lIns="0" rIns="0" tIns="0" bIns="0"/>
          <a:p>
            <a:endParaRPr/>
          </a:p>
        </p:txBody>
      </p:sp>
      <p:sp>
        <p:nvSpPr>
          <p:cNvPr id="133" name="PlaceHolder 3"/>
          <p:cNvSpPr>
            <a:spLocks noGrp="1"/>
          </p:cNvSpPr>
          <p:nvPr>
            <p:ph type="body"/>
          </p:nvPr>
        </p:nvSpPr>
        <p:spPr>
          <a:xfrm>
            <a:off x="838080" y="4098240"/>
            <a:ext cx="10514880" cy="20750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35"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136"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137" name="PlaceHolder 4"/>
          <p:cNvSpPr>
            <a:spLocks noGrp="1"/>
          </p:cNvSpPr>
          <p:nvPr>
            <p:ph type="body"/>
          </p:nvPr>
        </p:nvSpPr>
        <p:spPr>
          <a:xfrm>
            <a:off x="6226200" y="4098240"/>
            <a:ext cx="5131080" cy="2075040"/>
          </a:xfrm>
          <a:prstGeom prst="rect">
            <a:avLst/>
          </a:prstGeom>
        </p:spPr>
        <p:txBody>
          <a:bodyPr lIns="0" rIns="0" tIns="0" bIns="0"/>
          <a:p>
            <a:endParaRPr/>
          </a:p>
        </p:txBody>
      </p:sp>
      <p:sp>
        <p:nvSpPr>
          <p:cNvPr id="138" name="PlaceHolder 5"/>
          <p:cNvSpPr>
            <a:spLocks noGrp="1"/>
          </p:cNvSpPr>
          <p:nvPr>
            <p:ph type="body"/>
          </p:nvPr>
        </p:nvSpPr>
        <p:spPr>
          <a:xfrm>
            <a:off x="838080" y="4098240"/>
            <a:ext cx="5131080" cy="20750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40" name="PlaceHolder 2"/>
          <p:cNvSpPr>
            <a:spLocks noGrp="1"/>
          </p:cNvSpPr>
          <p:nvPr>
            <p:ph type="body"/>
          </p:nvPr>
        </p:nvSpPr>
        <p:spPr>
          <a:xfrm>
            <a:off x="838080" y="1825560"/>
            <a:ext cx="10514880" cy="4350600"/>
          </a:xfrm>
          <a:prstGeom prst="rect">
            <a:avLst/>
          </a:prstGeom>
        </p:spPr>
        <p:txBody>
          <a:bodyPr lIns="0" rIns="0" tIns="0" bIns="0"/>
          <a:p>
            <a:endParaRPr/>
          </a:p>
        </p:txBody>
      </p:sp>
      <p:sp>
        <p:nvSpPr>
          <p:cNvPr id="141" name="PlaceHolder 3"/>
          <p:cNvSpPr>
            <a:spLocks noGrp="1"/>
          </p:cNvSpPr>
          <p:nvPr>
            <p:ph type="body"/>
          </p:nvPr>
        </p:nvSpPr>
        <p:spPr>
          <a:xfrm>
            <a:off x="838080" y="1825560"/>
            <a:ext cx="10514880" cy="4350600"/>
          </a:xfrm>
          <a:prstGeom prst="rect">
            <a:avLst/>
          </a:prstGeom>
        </p:spPr>
        <p:txBody>
          <a:bodyPr lIns="0" rIns="0" tIns="0" bIns="0"/>
          <a:p>
            <a:endParaRPr/>
          </a:p>
        </p:txBody>
      </p:sp>
      <p:pic>
        <p:nvPicPr>
          <p:cNvPr id="142" name="" descr=""/>
          <p:cNvPicPr/>
          <p:nvPr/>
        </p:nvPicPr>
        <p:blipFill>
          <a:blip r:embed="rId2"/>
          <a:stretch>
            <a:fillRect/>
          </a:stretch>
        </p:blipFill>
        <p:spPr>
          <a:xfrm>
            <a:off x="3369240" y="1825200"/>
            <a:ext cx="5452560" cy="4350600"/>
          </a:xfrm>
          <a:prstGeom prst="rect">
            <a:avLst/>
          </a:prstGeom>
          <a:ln>
            <a:noFill/>
          </a:ln>
        </p:spPr>
      </p:pic>
      <p:pic>
        <p:nvPicPr>
          <p:cNvPr id="143" name="" descr=""/>
          <p:cNvPicPr/>
          <p:nvPr/>
        </p:nvPicPr>
        <p:blipFill>
          <a:blip r:embed="rId3"/>
          <a:stretch>
            <a:fillRect/>
          </a:stretch>
        </p:blipFill>
        <p:spPr>
          <a:xfrm>
            <a:off x="3369240" y="1825200"/>
            <a:ext cx="5452560" cy="435060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4880" cy="1325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838080" y="365040"/>
            <a:ext cx="10514880" cy="614448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2"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13" name="PlaceHolder 3"/>
          <p:cNvSpPr>
            <a:spLocks noGrp="1"/>
          </p:cNvSpPr>
          <p:nvPr>
            <p:ph type="body"/>
          </p:nvPr>
        </p:nvSpPr>
        <p:spPr>
          <a:xfrm>
            <a:off x="838080" y="4098240"/>
            <a:ext cx="5131080" cy="2075040"/>
          </a:xfrm>
          <a:prstGeom prst="rect">
            <a:avLst/>
          </a:prstGeom>
        </p:spPr>
        <p:txBody>
          <a:bodyPr lIns="0" rIns="0" tIns="0" bIns="0"/>
          <a:p>
            <a:endParaRPr/>
          </a:p>
        </p:txBody>
      </p:sp>
      <p:sp>
        <p:nvSpPr>
          <p:cNvPr id="14" name="PlaceHolder 4"/>
          <p:cNvSpPr>
            <a:spLocks noGrp="1"/>
          </p:cNvSpPr>
          <p:nvPr>
            <p:ph type="body"/>
          </p:nvPr>
        </p:nvSpPr>
        <p:spPr>
          <a:xfrm>
            <a:off x="6226200" y="1825560"/>
            <a:ext cx="5131080" cy="435060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16" name="PlaceHolder 2"/>
          <p:cNvSpPr>
            <a:spLocks noGrp="1"/>
          </p:cNvSpPr>
          <p:nvPr>
            <p:ph type="body"/>
          </p:nvPr>
        </p:nvSpPr>
        <p:spPr>
          <a:xfrm>
            <a:off x="838080" y="1825560"/>
            <a:ext cx="5131080" cy="4350600"/>
          </a:xfrm>
          <a:prstGeom prst="rect">
            <a:avLst/>
          </a:prstGeom>
        </p:spPr>
        <p:txBody>
          <a:bodyPr lIns="0" rIns="0" tIns="0" bIns="0"/>
          <a:p>
            <a:endParaRPr/>
          </a:p>
        </p:txBody>
      </p:sp>
      <p:sp>
        <p:nvSpPr>
          <p:cNvPr id="17"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18" name="PlaceHolder 4"/>
          <p:cNvSpPr>
            <a:spLocks noGrp="1"/>
          </p:cNvSpPr>
          <p:nvPr>
            <p:ph type="body"/>
          </p:nvPr>
        </p:nvSpPr>
        <p:spPr>
          <a:xfrm>
            <a:off x="6226200" y="4098240"/>
            <a:ext cx="5131080" cy="20750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5520"/>
          </a:xfrm>
          <a:prstGeom prst="rect">
            <a:avLst/>
          </a:prstGeom>
        </p:spPr>
        <p:txBody>
          <a:bodyPr lIns="0" rIns="0" tIns="0" bIns="0" anchor="ctr"/>
          <a:p>
            <a:endParaRPr/>
          </a:p>
        </p:txBody>
      </p:sp>
      <p:sp>
        <p:nvSpPr>
          <p:cNvPr id="20"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21"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22" name="PlaceHolder 4"/>
          <p:cNvSpPr>
            <a:spLocks noGrp="1"/>
          </p:cNvSpPr>
          <p:nvPr>
            <p:ph type="body"/>
          </p:nvPr>
        </p:nvSpPr>
        <p:spPr>
          <a:xfrm>
            <a:off x="838080" y="4098240"/>
            <a:ext cx="10514880" cy="20750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5160"/>
          </a:xfrm>
          <a:prstGeom prst="rect">
            <a:avLst/>
          </a:prstGeom>
        </p:spPr>
        <p:txBody>
          <a:bodyPr lIns="0" rIns="0" tIns="0" bIns="0" anchor="ctr"/>
          <a:p>
            <a:r>
              <a:rPr lang="en-US">
                <a:latin typeface="Arial"/>
              </a:rPr>
              <a:t>Click to edit the title text format</a:t>
            </a:r>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r>
              <a:rPr lang="en-US">
                <a:latin typeface="Arial"/>
              </a:rPr>
              <a:t>Click to edit the title text format</a:t>
            </a:r>
            <a:endParaRPr/>
          </a:p>
        </p:txBody>
      </p:sp>
      <p:sp>
        <p:nvSpPr>
          <p:cNvPr id="37"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4880" cy="1325160"/>
          </a:xfrm>
          <a:prstGeom prst="rect">
            <a:avLst/>
          </a:prstGeom>
        </p:spPr>
        <p:txBody>
          <a:bodyPr lIns="0" rIns="0" tIns="0" bIns="0" anchor="ctr"/>
          <a:p>
            <a:r>
              <a:rPr lang="en-US">
                <a:latin typeface="Arial"/>
              </a:rPr>
              <a:t>Click to edit the title text format</a:t>
            </a:r>
            <a:endParaRPr/>
          </a:p>
        </p:txBody>
      </p:sp>
      <p:sp>
        <p:nvSpPr>
          <p:cNvPr id="73"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4880" cy="1325160"/>
          </a:xfrm>
          <a:prstGeom prst="rect">
            <a:avLst/>
          </a:prstGeom>
        </p:spPr>
        <p:txBody>
          <a:bodyPr lIns="0" rIns="0" tIns="0" bIns="0" anchor="ctr"/>
          <a:p>
            <a:r>
              <a:rPr lang="en-US">
                <a:latin typeface="Arial"/>
              </a:rPr>
              <a:t>Click to edit the title text format</a:t>
            </a:r>
            <a:endParaRPr/>
          </a:p>
        </p:txBody>
      </p:sp>
      <p:sp>
        <p:nvSpPr>
          <p:cNvPr id="109" name="PlaceHolder 2"/>
          <p:cNvSpPr>
            <a:spLocks noGrp="1"/>
          </p:cNvSpPr>
          <p:nvPr>
            <p:ph type="body"/>
          </p:nvPr>
        </p:nvSpPr>
        <p:spPr>
          <a:xfrm>
            <a:off x="838080" y="1825560"/>
            <a:ext cx="10514880" cy="435060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slideLayout" Target="../slideLayouts/slideLayout37.xml"/><Relationship Id="rId10"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slideLayout" Target="../slideLayouts/slideLayout37.xml"/><Relationship Id="rId10"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9" name="Picture 6" descr=""/>
          <p:cNvPicPr/>
          <p:nvPr/>
        </p:nvPicPr>
        <p:blipFill>
          <a:blip r:embed="rId1"/>
          <a:srcRect l="0" t="3160" r="0" b="34455"/>
          <a:stretch>
            <a:fillRect/>
          </a:stretch>
        </p:blipFill>
        <p:spPr>
          <a:xfrm>
            <a:off x="3446280" y="217080"/>
            <a:ext cx="7583400" cy="6121080"/>
          </a:xfrm>
          <a:prstGeom prst="rect">
            <a:avLst/>
          </a:prstGeom>
          <a:ln>
            <a:noFill/>
          </a:ln>
        </p:spPr>
      </p:pic>
      <p:sp>
        <p:nvSpPr>
          <p:cNvPr id="150" name="CustomShape 1"/>
          <p:cNvSpPr/>
          <p:nvPr/>
        </p:nvSpPr>
        <p:spPr>
          <a:xfrm>
            <a:off x="697320" y="558000"/>
            <a:ext cx="1998720" cy="364320"/>
          </a:xfrm>
          <a:prstGeom prst="rect">
            <a:avLst/>
          </a:prstGeom>
          <a:noFill/>
          <a:ln>
            <a:noFill/>
          </a:ln>
        </p:spPr>
        <p:txBody>
          <a:bodyPr lIns="90000" rIns="90000" tIns="45000" bIns="45000"/>
          <a:p>
            <a:pPr>
              <a:lnSpc>
                <a:spcPct val="100000"/>
              </a:lnSpc>
            </a:pPr>
            <a:r>
              <a:rPr lang="en-GB">
                <a:solidFill>
                  <a:srgbClr val="000000"/>
                </a:solidFill>
                <a:latin typeface="Calibri"/>
                <a:ea typeface="DejaVu Sans"/>
              </a:rPr>
              <a:t>Fig. 1</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87" name="Picture 18" descr=""/>
          <p:cNvPicPr/>
          <p:nvPr/>
        </p:nvPicPr>
        <p:blipFill>
          <a:blip r:embed="rId1"/>
          <a:stretch>
            <a:fillRect/>
          </a:stretch>
        </p:blipFill>
        <p:spPr>
          <a:xfrm>
            <a:off x="6346800" y="1333440"/>
            <a:ext cx="2158920" cy="1712880"/>
          </a:xfrm>
          <a:prstGeom prst="rect">
            <a:avLst/>
          </a:prstGeom>
          <a:ln>
            <a:noFill/>
          </a:ln>
        </p:spPr>
      </p:pic>
      <p:pic>
        <p:nvPicPr>
          <p:cNvPr id="188" name="Picture 17" descr=""/>
          <p:cNvPicPr/>
          <p:nvPr/>
        </p:nvPicPr>
        <p:blipFill>
          <a:blip r:embed="rId2"/>
          <a:stretch>
            <a:fillRect/>
          </a:stretch>
        </p:blipFill>
        <p:spPr>
          <a:xfrm>
            <a:off x="415440" y="1415880"/>
            <a:ext cx="5620320" cy="1572480"/>
          </a:xfrm>
          <a:prstGeom prst="rect">
            <a:avLst/>
          </a:prstGeom>
          <a:ln>
            <a:noFill/>
          </a:ln>
        </p:spPr>
      </p:pic>
      <p:pic>
        <p:nvPicPr>
          <p:cNvPr id="189" name="Picture 16" descr=""/>
          <p:cNvPicPr/>
          <p:nvPr/>
        </p:nvPicPr>
        <p:blipFill>
          <a:blip r:embed="rId3"/>
          <a:stretch>
            <a:fillRect/>
          </a:stretch>
        </p:blipFill>
        <p:spPr>
          <a:xfrm>
            <a:off x="6156000" y="3026520"/>
            <a:ext cx="2360160" cy="1692000"/>
          </a:xfrm>
          <a:prstGeom prst="rect">
            <a:avLst/>
          </a:prstGeom>
          <a:ln>
            <a:noFill/>
          </a:ln>
        </p:spPr>
      </p:pic>
      <p:pic>
        <p:nvPicPr>
          <p:cNvPr id="190" name="Picture 15" descr=""/>
          <p:cNvPicPr/>
          <p:nvPr/>
        </p:nvPicPr>
        <p:blipFill>
          <a:blip r:embed="rId4"/>
          <a:stretch>
            <a:fillRect/>
          </a:stretch>
        </p:blipFill>
        <p:spPr>
          <a:xfrm>
            <a:off x="469080" y="3045960"/>
            <a:ext cx="5717520" cy="1599840"/>
          </a:xfrm>
          <a:prstGeom prst="rect">
            <a:avLst/>
          </a:prstGeom>
          <a:ln>
            <a:noFill/>
          </a:ln>
        </p:spPr>
      </p:pic>
      <p:pic>
        <p:nvPicPr>
          <p:cNvPr id="191" name="Picture 14" descr=""/>
          <p:cNvPicPr/>
          <p:nvPr/>
        </p:nvPicPr>
        <p:blipFill>
          <a:blip r:embed="rId5"/>
          <a:stretch>
            <a:fillRect/>
          </a:stretch>
        </p:blipFill>
        <p:spPr>
          <a:xfrm>
            <a:off x="9202680" y="5348880"/>
            <a:ext cx="2503440" cy="603360"/>
          </a:xfrm>
          <a:prstGeom prst="rect">
            <a:avLst/>
          </a:prstGeom>
          <a:ln>
            <a:noFill/>
          </a:ln>
        </p:spPr>
      </p:pic>
      <p:pic>
        <p:nvPicPr>
          <p:cNvPr id="192" name="Picture 13" descr=""/>
          <p:cNvPicPr/>
          <p:nvPr/>
        </p:nvPicPr>
        <p:blipFill>
          <a:blip r:embed="rId6"/>
          <a:stretch>
            <a:fillRect/>
          </a:stretch>
        </p:blipFill>
        <p:spPr>
          <a:xfrm>
            <a:off x="8940960" y="587520"/>
            <a:ext cx="2730600" cy="4242600"/>
          </a:xfrm>
          <a:prstGeom prst="rect">
            <a:avLst/>
          </a:prstGeom>
          <a:ln>
            <a:noFill/>
          </a:ln>
        </p:spPr>
      </p:pic>
      <p:pic>
        <p:nvPicPr>
          <p:cNvPr id="193" name="Picture 12" descr=""/>
          <p:cNvPicPr/>
          <p:nvPr/>
        </p:nvPicPr>
        <p:blipFill>
          <a:blip r:embed="rId7"/>
          <a:stretch>
            <a:fillRect/>
          </a:stretch>
        </p:blipFill>
        <p:spPr>
          <a:xfrm>
            <a:off x="6186960" y="4744800"/>
            <a:ext cx="2367000" cy="1567080"/>
          </a:xfrm>
          <a:prstGeom prst="rect">
            <a:avLst/>
          </a:prstGeom>
          <a:ln>
            <a:noFill/>
          </a:ln>
        </p:spPr>
      </p:pic>
      <p:sp>
        <p:nvSpPr>
          <p:cNvPr id="194" name="TextShape 1"/>
          <p:cNvSpPr txBox="1"/>
          <p:nvPr/>
        </p:nvSpPr>
        <p:spPr>
          <a:xfrm>
            <a:off x="609480" y="274680"/>
            <a:ext cx="6816240" cy="971640"/>
          </a:xfrm>
          <a:prstGeom prst="rect">
            <a:avLst/>
          </a:prstGeom>
        </p:spPr>
        <p:txBody>
          <a:bodyPr lIns="0" rIns="0" tIns="0" bIns="0" anchor="ctr"/>
          <a:p>
            <a:r>
              <a:rPr lang="en-US" sz="3200">
                <a:latin typeface="Arial"/>
              </a:rPr>
              <a:t>Undamped – S - Afar</a:t>
            </a:r>
            <a:endParaRPr/>
          </a:p>
        </p:txBody>
      </p:sp>
      <p:pic>
        <p:nvPicPr>
          <p:cNvPr id="195" name="Picture 5" descr=""/>
          <p:cNvPicPr/>
          <p:nvPr/>
        </p:nvPicPr>
        <p:blipFill>
          <a:blip r:embed="rId8"/>
          <a:stretch>
            <a:fillRect/>
          </a:stretch>
        </p:blipFill>
        <p:spPr>
          <a:xfrm>
            <a:off x="387720" y="4653360"/>
            <a:ext cx="5767920" cy="17046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TextShape 1"/>
          <p:cNvSpPr txBox="1"/>
          <p:nvPr/>
        </p:nvSpPr>
        <p:spPr>
          <a:xfrm>
            <a:off x="838080" y="365040"/>
            <a:ext cx="10514880" cy="1325160"/>
          </a:xfrm>
          <a:prstGeom prst="rect">
            <a:avLst/>
          </a:prstGeom>
        </p:spPr>
        <p:txBody>
          <a:bodyPr lIns="0" rIns="0" tIns="0" bIns="0" anchor="ctr"/>
          <a:p>
            <a:r>
              <a:rPr lang="en-US">
                <a:latin typeface="Arial"/>
              </a:rPr>
              <a:t>Correlation analysis?</a:t>
            </a:r>
            <a:endParaRPr/>
          </a:p>
        </p:txBody>
      </p:sp>
      <p:sp>
        <p:nvSpPr>
          <p:cNvPr id="197" name="TextShape 2"/>
          <p:cNvSpPr txBox="1"/>
          <p:nvPr/>
        </p:nvSpPr>
        <p:spPr>
          <a:xfrm>
            <a:off x="838080" y="1825560"/>
            <a:ext cx="10514880" cy="4350600"/>
          </a:xfrm>
          <a:prstGeom prst="rect">
            <a:avLst/>
          </a:prstGeom>
        </p:spPr>
        <p:txBody>
          <a:bodyPr lIns="0" rIns="0" tIns="0" bIns="0"/>
          <a:p>
            <a:r>
              <a:rPr lang="en-US">
                <a:latin typeface="Arial"/>
              </a:rPr>
              <a:t>Does correlation-depth analysis make likely depth of source layer any more convincing than cross sections through different models?</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8" name="TextShape 1"/>
          <p:cNvSpPr txBox="1"/>
          <p:nvPr/>
        </p:nvSpPr>
        <p:spPr>
          <a:xfrm>
            <a:off x="838080" y="365040"/>
            <a:ext cx="10514880" cy="1325160"/>
          </a:xfrm>
          <a:prstGeom prst="rect">
            <a:avLst/>
          </a:prstGeom>
        </p:spPr>
        <p:txBody>
          <a:bodyPr lIns="0" rIns="0" tIns="0" bIns="0" anchor="ctr"/>
          <a:p>
            <a:r>
              <a:rPr lang="en-US">
                <a:latin typeface="Arial"/>
              </a:rPr>
              <a:t>dlnVs/dlnVp analysis?</a:t>
            </a:r>
            <a:r>
              <a:rPr lang="en-US">
                <a:latin typeface="Arial"/>
              </a:rPr>
              <a:t>
</a:t>
            </a:r>
            <a:endParaRPr/>
          </a:p>
        </p:txBody>
      </p:sp>
      <p:sp>
        <p:nvSpPr>
          <p:cNvPr id="199" name="TextShape 2"/>
          <p:cNvSpPr txBox="1"/>
          <p:nvPr/>
        </p:nvSpPr>
        <p:spPr>
          <a:xfrm>
            <a:off x="838080" y="1825560"/>
            <a:ext cx="10514880" cy="4350600"/>
          </a:xfrm>
          <a:prstGeom prst="rect">
            <a:avLst/>
          </a:prstGeom>
        </p:spPr>
        <p:txBody>
          <a:bodyPr lIns="0" rIns="0" tIns="0" bIns="0"/>
          <a:p>
            <a:r>
              <a:rPr lang="en-US">
                <a:latin typeface="Arial"/>
              </a:rPr>
              <a:t>I thought these synthetic tests from the thesis did provide a good word of caution on using R, but is this a bit too much for the paper, which will be relatively long already?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1" name="Picture 4" descr=""/>
          <p:cNvPicPr/>
          <p:nvPr/>
        </p:nvPicPr>
        <p:blipFill>
          <a:blip r:embed="rId1"/>
          <a:srcRect l="0" t="0" r="0" b="12312"/>
          <a:stretch>
            <a:fillRect/>
          </a:stretch>
        </p:blipFill>
        <p:spPr>
          <a:xfrm>
            <a:off x="3461760" y="92880"/>
            <a:ext cx="5913360" cy="6710040"/>
          </a:xfrm>
          <a:prstGeom prst="rect">
            <a:avLst/>
          </a:prstGeom>
          <a:ln>
            <a:noFill/>
          </a:ln>
        </p:spPr>
      </p:pic>
      <p:sp>
        <p:nvSpPr>
          <p:cNvPr id="152" name="CustomShape 1"/>
          <p:cNvSpPr/>
          <p:nvPr/>
        </p:nvSpPr>
        <p:spPr>
          <a:xfrm>
            <a:off x="697320" y="558000"/>
            <a:ext cx="1998720" cy="364320"/>
          </a:xfrm>
          <a:prstGeom prst="rect">
            <a:avLst/>
          </a:prstGeom>
          <a:noFill/>
          <a:ln>
            <a:noFill/>
          </a:ln>
        </p:spPr>
        <p:txBody>
          <a:bodyPr lIns="90000" rIns="90000" tIns="45000" bIns="45000"/>
          <a:p>
            <a:pPr>
              <a:lnSpc>
                <a:spcPct val="100000"/>
              </a:lnSpc>
            </a:pPr>
            <a:r>
              <a:rPr lang="en-GB">
                <a:solidFill>
                  <a:srgbClr val="000000"/>
                </a:solidFill>
                <a:latin typeface="Calibri"/>
                <a:ea typeface="DejaVu Sans"/>
              </a:rPr>
              <a:t>Fig. 2</a:t>
            </a:r>
            <a:endParaRPr/>
          </a:p>
        </p:txBody>
      </p:sp>
      <p:sp>
        <p:nvSpPr>
          <p:cNvPr id="153" name="CustomShape 2"/>
          <p:cNvSpPr/>
          <p:nvPr/>
        </p:nvSpPr>
        <p:spPr>
          <a:xfrm>
            <a:off x="9565560" y="801720"/>
            <a:ext cx="1435320" cy="364680"/>
          </a:xfrm>
          <a:prstGeom prst="rect">
            <a:avLst/>
          </a:prstGeom>
          <a:noFill/>
          <a:ln>
            <a:noFill/>
          </a:ln>
        </p:spPr>
        <p:txBody>
          <a:bodyPr wrap="none" lIns="90000" rIns="90000" tIns="45000" bIns="45000"/>
          <a:p>
            <a:pPr>
              <a:lnSpc>
                <a:spcPct val="100000"/>
              </a:lnSpc>
            </a:pPr>
            <a:r>
              <a:rPr lang="en-GB">
                <a:solidFill>
                  <a:srgbClr val="000000"/>
                </a:solidFill>
                <a:latin typeface="Arial"/>
                <a:ea typeface="DejaVu Sans"/>
              </a:rPr>
              <a:t>Tomography</a:t>
            </a:r>
            <a:endParaRPr/>
          </a:p>
        </p:txBody>
      </p:sp>
      <p:sp>
        <p:nvSpPr>
          <p:cNvPr id="154" name="CustomShape 3"/>
          <p:cNvSpPr/>
          <p:nvPr/>
        </p:nvSpPr>
        <p:spPr>
          <a:xfrm>
            <a:off x="9567360" y="1903680"/>
            <a:ext cx="1752480" cy="364680"/>
          </a:xfrm>
          <a:prstGeom prst="rect">
            <a:avLst/>
          </a:prstGeom>
          <a:noFill/>
          <a:ln>
            <a:noFill/>
          </a:ln>
        </p:spPr>
        <p:txBody>
          <a:bodyPr wrap="none" lIns="90000" rIns="90000" tIns="45000" bIns="45000"/>
          <a:p>
            <a:pPr>
              <a:lnSpc>
                <a:spcPct val="100000"/>
              </a:lnSpc>
            </a:pPr>
            <a:r>
              <a:rPr lang="en-GB">
                <a:solidFill>
                  <a:srgbClr val="000000"/>
                </a:solidFill>
                <a:latin typeface="Arial"/>
                <a:ea typeface="DejaVu Sans"/>
              </a:rPr>
              <a:t>Plumelet Model</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5" name="Picture 81" descr=""/>
          <p:cNvPicPr/>
          <p:nvPr/>
        </p:nvPicPr>
        <p:blipFill>
          <a:blip r:embed="rId1"/>
          <a:stretch>
            <a:fillRect/>
          </a:stretch>
        </p:blipFill>
        <p:spPr>
          <a:xfrm>
            <a:off x="72000" y="648000"/>
            <a:ext cx="12006000" cy="3887640"/>
          </a:xfrm>
          <a:prstGeom prst="rect">
            <a:avLst/>
          </a:prstGeom>
          <a:ln>
            <a:noFill/>
          </a:ln>
        </p:spPr>
      </p:pic>
      <p:sp>
        <p:nvSpPr>
          <p:cNvPr id="156" name="CustomShape 1"/>
          <p:cNvSpPr/>
          <p:nvPr/>
        </p:nvSpPr>
        <p:spPr>
          <a:xfrm>
            <a:off x="1800000" y="4392000"/>
            <a:ext cx="8927640" cy="2393640"/>
          </a:xfrm>
          <a:prstGeom prst="rect">
            <a:avLst/>
          </a:prstGeom>
          <a:noFill/>
          <a:ln>
            <a:noFill/>
          </a:ln>
        </p:spPr>
        <p:txBody>
          <a:bodyPr lIns="90000" rIns="90000" tIns="45000" bIns="45000"/>
          <a:p>
            <a:pPr>
              <a:lnSpc>
                <a:spcPct val="100000"/>
              </a:lnSpc>
            </a:pPr>
            <a:r>
              <a:rPr lang="en-GB">
                <a:solidFill>
                  <a:srgbClr val="000000"/>
                </a:solidFill>
                <a:latin typeface="Arial"/>
                <a:ea typeface="DejaVu Sans"/>
              </a:rPr>
              <a:t>Surface plots of the 1% thermal anomaly (corresponding to a temperature of 1363.5°C if the background temperature is 1350°C) coloured by depth. In all three models the Ra = 6x10</a:t>
            </a:r>
            <a:r>
              <a:rPr lang="en-GB" baseline="33000">
                <a:solidFill>
                  <a:srgbClr val="000000"/>
                </a:solidFill>
                <a:latin typeface="Arial"/>
                <a:ea typeface="DejaVu Sans"/>
              </a:rPr>
              <a:t>6</a:t>
            </a:r>
            <a:r>
              <a:rPr lang="en-GB">
                <a:solidFill>
                  <a:srgbClr val="000000"/>
                </a:solidFill>
                <a:latin typeface="Arial"/>
                <a:ea typeface="DejaVu Sans"/>
              </a:rPr>
              <a:t>. (a) Raleigh Benard convection for a Newtonian rheology showing equally spaced plumes that developed uniformly in time. The model aspect ratio is 6x6x1. (b) Raleigh Benard convection for a non-Newtonian rheology. In this case the strain rate dependence creates thin plumes with flat heads that rapidly impinge on the lithosphere. The model aspect ratio is 6x6x1. (c) Destabilisation of a 100 km thick hot layer in a non-Newtonian fluid. In this case there is a clear difference in the stages of plume formation. The model aspect ratio is 3x3x1. </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7" name="Picture 83" descr=""/>
          <p:cNvPicPr/>
          <p:nvPr/>
        </p:nvPicPr>
        <p:blipFill>
          <a:blip r:embed="rId1"/>
          <a:stretch>
            <a:fillRect/>
          </a:stretch>
        </p:blipFill>
        <p:spPr>
          <a:xfrm>
            <a:off x="432000" y="72000"/>
            <a:ext cx="11462400" cy="4823640"/>
          </a:xfrm>
          <a:prstGeom prst="rect">
            <a:avLst/>
          </a:prstGeom>
          <a:ln>
            <a:noFill/>
          </a:ln>
        </p:spPr>
      </p:pic>
      <p:sp>
        <p:nvSpPr>
          <p:cNvPr id="158" name="CustomShape 1"/>
          <p:cNvSpPr/>
          <p:nvPr/>
        </p:nvSpPr>
        <p:spPr>
          <a:xfrm>
            <a:off x="432000" y="4902120"/>
            <a:ext cx="11447640" cy="1881720"/>
          </a:xfrm>
          <a:prstGeom prst="rect">
            <a:avLst/>
          </a:prstGeom>
          <a:noFill/>
          <a:ln>
            <a:noFill/>
          </a:ln>
        </p:spPr>
        <p:txBody>
          <a:bodyPr lIns="90000" rIns="90000" tIns="45000" bIns="45000"/>
          <a:p>
            <a:pPr>
              <a:lnSpc>
                <a:spcPct val="100000"/>
              </a:lnSpc>
            </a:pPr>
            <a:r>
              <a:rPr lang="en-GB">
                <a:solidFill>
                  <a:srgbClr val="000000"/>
                </a:solidFill>
                <a:latin typeface="Arial"/>
                <a:ea typeface="DejaVu Sans"/>
              </a:rPr>
              <a:t>Dimensionless wavelength for Rayleigh Benard convection as a function of Raleigh number. (a) Newtonian models, showing the classic power law dependence between wavelength and Ra. The grey shaded area shows the estimate for the wavelength of the slow Vs anomalies below EAR, made dimensionless by dividing by the depth to the 660 discontinuity. If these instabilities are due to Raleigh Benard convection, we would require a low viscosity (high Ra). (b) Non-Newtonain models, showing a stronger dependence on Ra. However in this case at Ra&gt;10</a:t>
            </a:r>
            <a:r>
              <a:rPr lang="en-GB" baseline="33000">
                <a:solidFill>
                  <a:srgbClr val="000000"/>
                </a:solidFill>
                <a:latin typeface="Arial"/>
                <a:ea typeface="DejaVu Sans"/>
              </a:rPr>
              <a:t>7</a:t>
            </a:r>
            <a:r>
              <a:rPr lang="en-GB">
                <a:solidFill>
                  <a:srgbClr val="000000"/>
                </a:solidFill>
                <a:latin typeface="Arial"/>
                <a:ea typeface="DejaVu Sans"/>
              </a:rPr>
              <a:t>, the plumes become difficult to detect given the plume tails are very thin. If the upper mantle is dominantly non-Newtonian, EAR plumlets are consistent with a higher viscosity (lower Ra)</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9" name="Picture 85" descr=""/>
          <p:cNvPicPr/>
          <p:nvPr/>
        </p:nvPicPr>
        <p:blipFill>
          <a:blip r:embed="rId1"/>
          <a:stretch>
            <a:fillRect/>
          </a:stretch>
        </p:blipFill>
        <p:spPr>
          <a:xfrm>
            <a:off x="792000" y="66240"/>
            <a:ext cx="10663920" cy="5549400"/>
          </a:xfrm>
          <a:prstGeom prst="rect">
            <a:avLst/>
          </a:prstGeom>
          <a:ln>
            <a:noFill/>
          </a:ln>
        </p:spPr>
      </p:pic>
      <p:sp>
        <p:nvSpPr>
          <p:cNvPr id="160" name="CustomShape 1"/>
          <p:cNvSpPr/>
          <p:nvPr/>
        </p:nvSpPr>
        <p:spPr>
          <a:xfrm>
            <a:off x="1080000" y="5760000"/>
            <a:ext cx="10295640" cy="345960"/>
          </a:xfrm>
          <a:prstGeom prst="rect">
            <a:avLst/>
          </a:prstGeom>
          <a:noFill/>
          <a:ln>
            <a:noFill/>
          </a:ln>
        </p:spPr>
        <p:txBody>
          <a:bodyPr lIns="90000" rIns="90000" tIns="45000" bIns="45000"/>
          <a:p>
            <a:pPr>
              <a:lnSpc>
                <a:spcPct val="100000"/>
              </a:lnSpc>
            </a:pPr>
            <a:r>
              <a:rPr lang="en-GB">
                <a:solidFill>
                  <a:srgbClr val="000000"/>
                </a:solidFill>
                <a:latin typeface="Arial"/>
                <a:ea typeface="DejaVu Sans"/>
              </a:rPr>
              <a:t>Comparison of patterns of destabilisation of a 100°C hot layer for a 3x3x1 and 4x4x1 Cartesian box. </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61" name="Picture 4" descr=""/>
          <p:cNvPicPr/>
          <p:nvPr/>
        </p:nvPicPr>
        <p:blipFill>
          <a:blip r:embed="rId1"/>
          <a:srcRect l="0" t="5867" r="0" b="12082"/>
          <a:stretch>
            <a:fillRect/>
          </a:stretch>
        </p:blipFill>
        <p:spPr>
          <a:xfrm>
            <a:off x="913320" y="666360"/>
            <a:ext cx="10083600" cy="5842080"/>
          </a:xfrm>
          <a:prstGeom prst="rect">
            <a:avLst/>
          </a:prstGeom>
          <a:ln>
            <a:noFill/>
          </a:ln>
        </p:spPr>
      </p:pic>
      <p:sp>
        <p:nvSpPr>
          <p:cNvPr id="162" name="CustomShape 1"/>
          <p:cNvSpPr/>
          <p:nvPr/>
        </p:nvSpPr>
        <p:spPr>
          <a:xfrm>
            <a:off x="1270800" y="852480"/>
            <a:ext cx="3207600" cy="360"/>
          </a:xfrm>
          <a:prstGeom prst="straightConnector1">
            <a:avLst/>
          </a:prstGeom>
          <a:noFill/>
          <a:ln w="6480">
            <a:solidFill>
              <a:srgbClr val="000000"/>
            </a:solidFill>
            <a:miter/>
            <a:headEnd len="med" type="triangle" w="med"/>
            <a:tailEnd len="med" type="triangle" w="med"/>
          </a:ln>
        </p:spPr>
      </p:sp>
      <p:sp>
        <p:nvSpPr>
          <p:cNvPr id="163" name="CustomShape 2"/>
          <p:cNvSpPr/>
          <p:nvPr/>
        </p:nvSpPr>
        <p:spPr>
          <a:xfrm>
            <a:off x="4631040" y="852480"/>
            <a:ext cx="3207600" cy="360"/>
          </a:xfrm>
          <a:prstGeom prst="straightConnector1">
            <a:avLst/>
          </a:prstGeom>
          <a:noFill/>
          <a:ln w="6480">
            <a:solidFill>
              <a:srgbClr val="000000"/>
            </a:solidFill>
            <a:miter/>
            <a:headEnd len="med" type="triangle" w="med"/>
            <a:tailEnd len="med" type="triangle" w="med"/>
          </a:ln>
        </p:spPr>
      </p:sp>
      <p:sp>
        <p:nvSpPr>
          <p:cNvPr id="164" name="CustomShape 3"/>
          <p:cNvSpPr/>
          <p:nvPr/>
        </p:nvSpPr>
        <p:spPr>
          <a:xfrm>
            <a:off x="7974000" y="852480"/>
            <a:ext cx="3207600" cy="360"/>
          </a:xfrm>
          <a:prstGeom prst="straightConnector1">
            <a:avLst/>
          </a:prstGeom>
          <a:noFill/>
          <a:ln w="6480">
            <a:solidFill>
              <a:srgbClr val="000000"/>
            </a:solidFill>
            <a:miter/>
            <a:headEnd len="med" type="triangle" w="med"/>
            <a:tailEnd len="med" type="triangle" w="med"/>
          </a:ln>
        </p:spPr>
      </p:sp>
      <p:sp>
        <p:nvSpPr>
          <p:cNvPr id="165" name="CustomShape 4"/>
          <p:cNvSpPr/>
          <p:nvPr/>
        </p:nvSpPr>
        <p:spPr>
          <a:xfrm>
            <a:off x="2023560" y="329760"/>
            <a:ext cx="1857960" cy="39492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ea typeface="DejaVu Sans"/>
              </a:rPr>
              <a:t>100 K</a:t>
            </a:r>
            <a:endParaRPr/>
          </a:p>
        </p:txBody>
      </p:sp>
      <p:sp>
        <p:nvSpPr>
          <p:cNvPr id="166" name="CustomShape 5"/>
          <p:cNvSpPr/>
          <p:nvPr/>
        </p:nvSpPr>
        <p:spPr>
          <a:xfrm>
            <a:off x="5305680" y="298080"/>
            <a:ext cx="1857960" cy="39492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ea typeface="DejaVu Sans"/>
              </a:rPr>
              <a:t>200 K</a:t>
            </a:r>
            <a:endParaRPr/>
          </a:p>
        </p:txBody>
      </p:sp>
      <p:sp>
        <p:nvSpPr>
          <p:cNvPr id="167" name="CustomShape 6"/>
          <p:cNvSpPr/>
          <p:nvPr/>
        </p:nvSpPr>
        <p:spPr>
          <a:xfrm>
            <a:off x="8648640" y="303480"/>
            <a:ext cx="1857960" cy="39492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ea typeface="DejaVu Sans"/>
              </a:rPr>
              <a:t>400 K</a:t>
            </a:r>
            <a:endParaRPr/>
          </a:p>
        </p:txBody>
      </p:sp>
      <p:sp>
        <p:nvSpPr>
          <p:cNvPr id="168" name="CustomShape 7"/>
          <p:cNvSpPr/>
          <p:nvPr/>
        </p:nvSpPr>
        <p:spPr>
          <a:xfrm>
            <a:off x="-327240" y="1411560"/>
            <a:ext cx="1857960" cy="39492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ea typeface="DejaVu Sans"/>
              </a:rPr>
              <a:t>EP</a:t>
            </a:r>
            <a:endParaRPr/>
          </a:p>
        </p:txBody>
      </p:sp>
      <p:sp>
        <p:nvSpPr>
          <p:cNvPr id="169" name="CustomShape 8"/>
          <p:cNvSpPr/>
          <p:nvPr/>
        </p:nvSpPr>
        <p:spPr>
          <a:xfrm>
            <a:off x="-327240" y="3113640"/>
            <a:ext cx="1857960" cy="39492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ea typeface="DejaVu Sans"/>
              </a:rPr>
              <a:t>MP</a:t>
            </a:r>
            <a:endParaRPr/>
          </a:p>
        </p:txBody>
      </p:sp>
      <p:sp>
        <p:nvSpPr>
          <p:cNvPr id="170" name="CustomShape 9"/>
          <p:cNvSpPr/>
          <p:nvPr/>
        </p:nvSpPr>
        <p:spPr>
          <a:xfrm>
            <a:off x="-327240" y="4811400"/>
            <a:ext cx="1857960" cy="39492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ea typeface="DejaVu Sans"/>
              </a:rPr>
              <a:t>LP</a:t>
            </a:r>
            <a:endParaRPr/>
          </a:p>
        </p:txBody>
      </p:sp>
      <p:sp>
        <p:nvSpPr>
          <p:cNvPr id="171" name="CustomShape 10"/>
          <p:cNvSpPr/>
          <p:nvPr/>
        </p:nvSpPr>
        <p:spPr>
          <a:xfrm>
            <a:off x="104760" y="6419520"/>
            <a:ext cx="6923880" cy="364320"/>
          </a:xfrm>
          <a:prstGeom prst="rect">
            <a:avLst/>
          </a:prstGeom>
          <a:noFill/>
          <a:ln>
            <a:noFill/>
          </a:ln>
        </p:spPr>
        <p:txBody>
          <a:bodyPr lIns="90000" rIns="90000" tIns="45000" bIns="45000"/>
          <a:p>
            <a:pPr>
              <a:lnSpc>
                <a:spcPct val="100000"/>
              </a:lnSpc>
            </a:pPr>
            <a:r>
              <a:rPr lang="en-GB">
                <a:solidFill>
                  <a:srgbClr val="000000"/>
                </a:solidFill>
                <a:latin typeface="Calibri"/>
                <a:ea typeface="DejaVu Sans"/>
              </a:rPr>
              <a:t>S- waves and damped versions in the Supplementary</a:t>
            </a:r>
            <a:endParaRPr/>
          </a:p>
        </p:txBody>
      </p:sp>
      <p:sp>
        <p:nvSpPr>
          <p:cNvPr id="172" name="CustomShape 11"/>
          <p:cNvSpPr/>
          <p:nvPr/>
        </p:nvSpPr>
        <p:spPr>
          <a:xfrm>
            <a:off x="194040" y="137880"/>
            <a:ext cx="2142720" cy="394920"/>
          </a:xfrm>
          <a:prstGeom prst="rect">
            <a:avLst/>
          </a:prstGeom>
          <a:noFill/>
          <a:ln>
            <a:noFill/>
          </a:ln>
        </p:spPr>
        <p:txBody>
          <a:bodyPr lIns="90000" rIns="90000" tIns="45000" bIns="45000"/>
          <a:p>
            <a:pPr>
              <a:lnSpc>
                <a:spcPct val="100000"/>
              </a:lnSpc>
            </a:pPr>
            <a:r>
              <a:rPr b="1" lang="en-GB" sz="2000">
                <a:solidFill>
                  <a:srgbClr val="000000"/>
                </a:solidFill>
                <a:latin typeface="Calibri"/>
                <a:ea typeface="DejaVu Sans"/>
              </a:rPr>
              <a:t>P- undamped</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73" name="Picture 4" descr=""/>
          <p:cNvPicPr/>
          <p:nvPr/>
        </p:nvPicPr>
        <p:blipFill>
          <a:blip r:embed="rId1"/>
          <a:stretch>
            <a:fillRect/>
          </a:stretch>
        </p:blipFill>
        <p:spPr>
          <a:xfrm>
            <a:off x="3674160" y="0"/>
            <a:ext cx="4843080" cy="6857280"/>
          </a:xfrm>
          <a:prstGeom prst="rect">
            <a:avLst/>
          </a:prstGeom>
          <a:ln>
            <a:noFill/>
          </a:ln>
        </p:spPr>
      </p:pic>
      <p:sp>
        <p:nvSpPr>
          <p:cNvPr id="174" name="CustomShape 1"/>
          <p:cNvSpPr/>
          <p:nvPr/>
        </p:nvSpPr>
        <p:spPr>
          <a:xfrm>
            <a:off x="511560" y="402840"/>
            <a:ext cx="2138040" cy="2834280"/>
          </a:xfrm>
          <a:prstGeom prst="rect">
            <a:avLst/>
          </a:prstGeom>
          <a:noFill/>
          <a:ln>
            <a:noFill/>
          </a:ln>
        </p:spPr>
        <p:txBody>
          <a:bodyPr lIns="90000" rIns="90000" tIns="45000" bIns="45000"/>
          <a:p>
            <a:pPr>
              <a:lnSpc>
                <a:spcPct val="100000"/>
              </a:lnSpc>
            </a:pPr>
            <a:r>
              <a:rPr b="1" lang="en-GB" sz="2000">
                <a:solidFill>
                  <a:srgbClr val="000000"/>
                </a:solidFill>
                <a:latin typeface="Calibri"/>
                <a:ea typeface="DejaVu Sans"/>
              </a:rPr>
              <a:t>200K model</a:t>
            </a:r>
            <a:endParaRPr/>
          </a:p>
          <a:p>
            <a:pPr>
              <a:lnSpc>
                <a:spcPct val="100000"/>
              </a:lnSpc>
            </a:pPr>
            <a:endParaRPr/>
          </a:p>
          <a:p>
            <a:pPr>
              <a:lnSpc>
                <a:spcPct val="100000"/>
              </a:lnSpc>
            </a:pPr>
            <a:r>
              <a:rPr b="1" lang="en-GB" sz="2000">
                <a:solidFill>
                  <a:srgbClr val="000000"/>
                </a:solidFill>
                <a:latin typeface="Calibri"/>
                <a:ea typeface="DejaVu Sans"/>
              </a:rPr>
              <a:t>P-waves &amp; S-waves</a:t>
            </a:r>
            <a:endParaRPr/>
          </a:p>
          <a:p>
            <a:pPr>
              <a:lnSpc>
                <a:spcPct val="100000"/>
              </a:lnSpc>
            </a:pPr>
            <a:endParaRPr/>
          </a:p>
          <a:p>
            <a:pPr>
              <a:lnSpc>
                <a:spcPct val="100000"/>
              </a:lnSpc>
            </a:pPr>
            <a:r>
              <a:rPr b="1" lang="en-GB" sz="2000">
                <a:solidFill>
                  <a:srgbClr val="000000"/>
                </a:solidFill>
                <a:latin typeface="Calibri"/>
                <a:ea typeface="DejaVu Sans"/>
              </a:rPr>
              <a:t>Undamped</a:t>
            </a:r>
            <a:endParaRPr/>
          </a:p>
          <a:p>
            <a:pPr>
              <a:lnSpc>
                <a:spcPct val="100000"/>
              </a:lnSpc>
            </a:pPr>
            <a:endParaRPr/>
          </a:p>
          <a:p>
            <a:pPr>
              <a:lnSpc>
                <a:spcPct val="100000"/>
              </a:lnSpc>
            </a:pPr>
            <a:r>
              <a:rPr b="1" lang="en-GB" sz="2000">
                <a:solidFill>
                  <a:srgbClr val="000000"/>
                </a:solidFill>
                <a:latin typeface="Calibri"/>
                <a:ea typeface="DejaVu Sans"/>
              </a:rPr>
              <a:t>AFAR &gt; MP</a:t>
            </a:r>
            <a:endParaRPr/>
          </a:p>
          <a:p>
            <a:pPr>
              <a:lnSpc>
                <a:spcPct val="100000"/>
              </a:lnSpc>
            </a:pPr>
            <a:r>
              <a:rPr b="1" lang="en-GB" sz="2000">
                <a:solidFill>
                  <a:srgbClr val="000000"/>
                </a:solidFill>
                <a:latin typeface="Calibri"/>
                <a:ea typeface="DejaVu Sans"/>
              </a:rPr>
              <a:t>MER &gt; LP</a:t>
            </a:r>
            <a:endParaRPr/>
          </a:p>
        </p:txBody>
      </p:sp>
      <p:sp>
        <p:nvSpPr>
          <p:cNvPr id="175" name="CustomShape 2"/>
          <p:cNvSpPr/>
          <p:nvPr/>
        </p:nvSpPr>
        <p:spPr>
          <a:xfrm>
            <a:off x="9808560" y="6026040"/>
            <a:ext cx="2382840" cy="638640"/>
          </a:xfrm>
          <a:prstGeom prst="rect">
            <a:avLst/>
          </a:prstGeom>
          <a:noFill/>
          <a:ln>
            <a:noFill/>
          </a:ln>
        </p:spPr>
        <p:txBody>
          <a:bodyPr lIns="90000" rIns="90000" tIns="45000" bIns="45000"/>
          <a:p>
            <a:pPr>
              <a:lnSpc>
                <a:spcPct val="100000"/>
              </a:lnSpc>
            </a:pPr>
            <a:r>
              <a:rPr lang="en-GB">
                <a:solidFill>
                  <a:srgbClr val="000000"/>
                </a:solidFill>
                <a:latin typeface="Calibri"/>
                <a:ea typeface="DejaVu Sans"/>
              </a:rPr>
              <a:t>Damped version in the Supplementary</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TextShape 1"/>
          <p:cNvSpPr txBox="1"/>
          <p:nvPr/>
        </p:nvSpPr>
        <p:spPr>
          <a:xfrm>
            <a:off x="838080" y="365040"/>
            <a:ext cx="10514880" cy="1325160"/>
          </a:xfrm>
          <a:prstGeom prst="rect">
            <a:avLst/>
          </a:prstGeom>
        </p:spPr>
        <p:txBody>
          <a:bodyPr lIns="0" rIns="0" tIns="0" bIns="0" anchor="ctr"/>
          <a:p>
            <a:r>
              <a:rPr lang="en-US">
                <a:latin typeface="Arial"/>
              </a:rPr>
              <a:t>Suggestion instead of Fig 6</a:t>
            </a:r>
            <a:endParaRPr/>
          </a:p>
        </p:txBody>
      </p:sp>
      <p:sp>
        <p:nvSpPr>
          <p:cNvPr id="177" name="TextShape 2"/>
          <p:cNvSpPr txBox="1"/>
          <p:nvPr/>
        </p:nvSpPr>
        <p:spPr>
          <a:xfrm>
            <a:off x="838080" y="1825560"/>
            <a:ext cx="10514880" cy="4350960"/>
          </a:xfrm>
          <a:prstGeom prst="rect">
            <a:avLst/>
          </a:prstGeom>
        </p:spPr>
        <p:txBody>
          <a:bodyPr lIns="0" rIns="0" tIns="0" bIns="0" anchor="ctr"/>
          <a:p>
            <a:pPr algn="ctr"/>
            <a:r>
              <a:rPr lang="en-GB">
                <a:latin typeface="Arial"/>
              </a:rPr>
              <a:t>Figure 6 is very nice but may jump to a summary of the results too quickly to convince the reader. I suggest to instead start with something like the info in the two following slides. Not at all necessary to keep format of the slides. You can probably use modifications  of the scripts for your nice figure to make something better than my quickly patched together slide</a:t>
            </a:r>
            <a:endParaRPr/>
          </a:p>
          <a:p>
            <a:pPr algn="ctr"/>
            <a:endParaRPr/>
          </a:p>
          <a:p>
            <a:pPr algn="ctr"/>
            <a:r>
              <a:rPr lang="en-GB">
                <a:latin typeface="Arial"/>
              </a:rPr>
              <a:t>(I) Suggest to first show how different stage plumes for single DT (200K) work for Vp structure below Afar and MER separately to make point about in what depth range anomalies are required. This should include depth envelopes to be more quantitative. Should illustrate that anomalies required through transition zone, with source layer below 660, and need thinned/melt modified lithosphere above plume to explain strong and laterally localised shallow anomalies.</a:t>
            </a:r>
            <a:endParaRPr/>
          </a:p>
          <a:p>
            <a:pPr algn="ctr"/>
            <a:endParaRPr/>
          </a:p>
          <a:p>
            <a:pPr algn="ctr"/>
            <a:r>
              <a:rPr lang="en-GB">
                <a:latin typeface="Arial"/>
              </a:rPr>
              <a:t>(II) Then can follow with figure that illustrates that DT=100K is too low and DT=400K too high for the favoured plumes from (I), again including depth envelopes.</a:t>
            </a:r>
            <a:endParaRPr/>
          </a:p>
          <a:p>
            <a:pPr algn="ctr"/>
            <a:endParaRPr/>
          </a:p>
          <a:p>
            <a:pPr algn="ctr"/>
            <a:r>
              <a:rPr lang="en-GB">
                <a:latin typeface="Arial"/>
              </a:rPr>
              <a:t>(III) Then can use your Fig 7 to illustrate that same structures from (I) can also match Vs.</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78" name="Picture 2" descr=""/>
          <p:cNvPicPr/>
          <p:nvPr/>
        </p:nvPicPr>
        <p:blipFill>
          <a:blip r:embed="rId1"/>
          <a:stretch>
            <a:fillRect/>
          </a:stretch>
        </p:blipFill>
        <p:spPr>
          <a:xfrm>
            <a:off x="438120" y="4712760"/>
            <a:ext cx="5656680" cy="1737000"/>
          </a:xfrm>
          <a:prstGeom prst="rect">
            <a:avLst/>
          </a:prstGeom>
          <a:ln>
            <a:noFill/>
          </a:ln>
        </p:spPr>
      </p:pic>
      <p:sp>
        <p:nvSpPr>
          <p:cNvPr id="179" name="TextShape 1"/>
          <p:cNvSpPr txBox="1"/>
          <p:nvPr/>
        </p:nvSpPr>
        <p:spPr>
          <a:xfrm>
            <a:off x="609480" y="274680"/>
            <a:ext cx="6816240" cy="971640"/>
          </a:xfrm>
          <a:prstGeom prst="rect">
            <a:avLst/>
          </a:prstGeom>
        </p:spPr>
        <p:txBody>
          <a:bodyPr lIns="0" rIns="0" tIns="0" bIns="0" anchor="ctr"/>
          <a:p>
            <a:r>
              <a:rPr lang="en-US" sz="3200">
                <a:latin typeface="Arial"/>
              </a:rPr>
              <a:t>Undamped – P - Afar</a:t>
            </a:r>
            <a:endParaRPr/>
          </a:p>
        </p:txBody>
      </p:sp>
      <p:pic>
        <p:nvPicPr>
          <p:cNvPr id="180" name="Picture 4" descr=""/>
          <p:cNvPicPr/>
          <p:nvPr/>
        </p:nvPicPr>
        <p:blipFill>
          <a:blip r:embed="rId2"/>
          <a:stretch>
            <a:fillRect/>
          </a:stretch>
        </p:blipFill>
        <p:spPr>
          <a:xfrm>
            <a:off x="8940960" y="700920"/>
            <a:ext cx="2828160" cy="4361400"/>
          </a:xfrm>
          <a:prstGeom prst="rect">
            <a:avLst/>
          </a:prstGeom>
          <a:ln>
            <a:noFill/>
          </a:ln>
        </p:spPr>
      </p:pic>
      <p:pic>
        <p:nvPicPr>
          <p:cNvPr id="181" name="Picture 6" descr=""/>
          <p:cNvPicPr/>
          <p:nvPr/>
        </p:nvPicPr>
        <p:blipFill>
          <a:blip r:embed="rId3"/>
          <a:stretch>
            <a:fillRect/>
          </a:stretch>
        </p:blipFill>
        <p:spPr>
          <a:xfrm>
            <a:off x="5974200" y="4653360"/>
            <a:ext cx="2526480" cy="1796400"/>
          </a:xfrm>
          <a:prstGeom prst="rect">
            <a:avLst/>
          </a:prstGeom>
          <a:ln>
            <a:noFill/>
          </a:ln>
        </p:spPr>
      </p:pic>
      <p:pic>
        <p:nvPicPr>
          <p:cNvPr id="182" name="Picture 7" descr=""/>
          <p:cNvPicPr/>
          <p:nvPr/>
        </p:nvPicPr>
        <p:blipFill>
          <a:blip r:embed="rId4"/>
          <a:stretch>
            <a:fillRect/>
          </a:stretch>
        </p:blipFill>
        <p:spPr>
          <a:xfrm>
            <a:off x="387720" y="1367280"/>
            <a:ext cx="5632200" cy="1728000"/>
          </a:xfrm>
          <a:prstGeom prst="rect">
            <a:avLst/>
          </a:prstGeom>
          <a:ln>
            <a:noFill/>
          </a:ln>
        </p:spPr>
      </p:pic>
      <p:pic>
        <p:nvPicPr>
          <p:cNvPr id="183" name="Picture 8" descr=""/>
          <p:cNvPicPr/>
          <p:nvPr/>
        </p:nvPicPr>
        <p:blipFill>
          <a:blip r:embed="rId5"/>
          <a:stretch>
            <a:fillRect/>
          </a:stretch>
        </p:blipFill>
        <p:spPr>
          <a:xfrm>
            <a:off x="438120" y="2980080"/>
            <a:ext cx="5717520" cy="1672920"/>
          </a:xfrm>
          <a:prstGeom prst="rect">
            <a:avLst/>
          </a:prstGeom>
          <a:ln>
            <a:noFill/>
          </a:ln>
        </p:spPr>
      </p:pic>
      <p:pic>
        <p:nvPicPr>
          <p:cNvPr id="184" name="Picture 9" descr=""/>
          <p:cNvPicPr/>
          <p:nvPr/>
        </p:nvPicPr>
        <p:blipFill>
          <a:blip r:embed="rId6"/>
          <a:stretch>
            <a:fillRect/>
          </a:stretch>
        </p:blipFill>
        <p:spPr>
          <a:xfrm>
            <a:off x="6020280" y="3026520"/>
            <a:ext cx="2610000" cy="1717920"/>
          </a:xfrm>
          <a:prstGeom prst="rect">
            <a:avLst/>
          </a:prstGeom>
          <a:ln>
            <a:noFill/>
          </a:ln>
        </p:spPr>
      </p:pic>
      <p:pic>
        <p:nvPicPr>
          <p:cNvPr id="185" name="Picture 10" descr=""/>
          <p:cNvPicPr/>
          <p:nvPr/>
        </p:nvPicPr>
        <p:blipFill>
          <a:blip r:embed="rId7"/>
          <a:stretch>
            <a:fillRect/>
          </a:stretch>
        </p:blipFill>
        <p:spPr>
          <a:xfrm>
            <a:off x="6186960" y="1387440"/>
            <a:ext cx="2443320" cy="1697040"/>
          </a:xfrm>
          <a:prstGeom prst="rect">
            <a:avLst/>
          </a:prstGeom>
          <a:ln>
            <a:noFill/>
          </a:ln>
        </p:spPr>
      </p:pic>
      <p:pic>
        <p:nvPicPr>
          <p:cNvPr id="186" name="Picture 11" descr=""/>
          <p:cNvPicPr/>
          <p:nvPr/>
        </p:nvPicPr>
        <p:blipFill>
          <a:blip r:embed="rId8"/>
          <a:stretch>
            <a:fillRect/>
          </a:stretch>
        </p:blipFill>
        <p:spPr>
          <a:xfrm>
            <a:off x="9202680" y="5348880"/>
            <a:ext cx="2241720" cy="56952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